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2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77" r:id="rId12"/>
    <p:sldId id="399" r:id="rId13"/>
    <p:sldId id="359" r:id="rId14"/>
    <p:sldId id="360" r:id="rId15"/>
    <p:sldId id="361" r:id="rId16"/>
    <p:sldId id="358" r:id="rId17"/>
    <p:sldId id="363" r:id="rId18"/>
    <p:sldId id="372" r:id="rId19"/>
    <p:sldId id="364" r:id="rId20"/>
    <p:sldId id="365" r:id="rId21"/>
    <p:sldId id="373" r:id="rId22"/>
    <p:sldId id="366" r:id="rId23"/>
    <p:sldId id="374" r:id="rId24"/>
    <p:sldId id="368" r:id="rId25"/>
    <p:sldId id="375" r:id="rId26"/>
    <p:sldId id="397" r:id="rId27"/>
    <p:sldId id="376" r:id="rId28"/>
    <p:sldId id="370" r:id="rId29"/>
    <p:sldId id="398" r:id="rId30"/>
    <p:sldId id="388" r:id="rId31"/>
    <p:sldId id="383" r:id="rId32"/>
    <p:sldId id="384" r:id="rId33"/>
    <p:sldId id="385" r:id="rId34"/>
    <p:sldId id="386" r:id="rId35"/>
    <p:sldId id="387" r:id="rId36"/>
    <p:sldId id="346" r:id="rId37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7" autoAdjust="0"/>
    <p:restoredTop sz="94554" autoAdjust="0"/>
  </p:normalViewPr>
  <p:slideViewPr>
    <p:cSldViewPr>
      <p:cViewPr varScale="1">
        <p:scale>
          <a:sx n="84" d="100"/>
          <a:sy n="84" d="100"/>
        </p:scale>
        <p:origin x="9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ne%20Dokumenter\BUDSJETT\Budsjett%202018\Til%20presentasjon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ne%20Dokumenter\BUDSJETT\Budsjett%202018\Til%20presentasjone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ne%20Dokumenter\BUDSJETT\Budsjett%202018\Til%20presentasjon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ne%20Dokumenter\BUDSJETT\Budsjett%202018\Til%20presentasjon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'Frie inntekter'!$A$15</c:f>
              <c:strCache>
                <c:ptCount val="1"/>
                <c:pt idx="0">
                  <c:v>Rammeoverføringer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'Frie inntekter'!$B$14:$F$14</c:f>
              <c:numCache>
                <c:formatCode>#,##0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'Frie inntekter'!$B$15:$F$15</c:f>
              <c:numCache>
                <c:formatCode>#,##0</c:formatCode>
                <c:ptCount val="5"/>
                <c:pt idx="0">
                  <c:v>-133581000</c:v>
                </c:pt>
                <c:pt idx="1">
                  <c:v>-134648000</c:v>
                </c:pt>
                <c:pt idx="2">
                  <c:v>-133308000</c:v>
                </c:pt>
                <c:pt idx="3">
                  <c:v>-134348000</c:v>
                </c:pt>
                <c:pt idx="4">
                  <c:v>-135031000</c:v>
                </c:pt>
              </c:numCache>
            </c:numRef>
          </c:val>
        </c:ser>
        <c:ser>
          <c:idx val="1"/>
          <c:order val="1"/>
          <c:tx>
            <c:strRef>
              <c:f>'Frie inntekter'!$A$16</c:f>
              <c:strCache>
                <c:ptCount val="1"/>
                <c:pt idx="0">
                  <c:v>Skatt på inntekt og formue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'Frie inntekter'!$B$14:$F$14</c:f>
              <c:numCache>
                <c:formatCode>#,##0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'Frie inntekter'!$B$16:$F$16</c:f>
              <c:numCache>
                <c:formatCode>#,##0</c:formatCode>
                <c:ptCount val="5"/>
                <c:pt idx="0">
                  <c:v>-185000000</c:v>
                </c:pt>
                <c:pt idx="1">
                  <c:v>-192504000</c:v>
                </c:pt>
                <c:pt idx="2">
                  <c:v>-197787461</c:v>
                </c:pt>
                <c:pt idx="3">
                  <c:v>-204633461</c:v>
                </c:pt>
                <c:pt idx="4">
                  <c:v>-210918461</c:v>
                </c:pt>
              </c:numCache>
            </c:numRef>
          </c:val>
        </c:ser>
        <c:ser>
          <c:idx val="2"/>
          <c:order val="2"/>
          <c:tx>
            <c:strRef>
              <c:f>'Frie inntekter'!$A$17</c:f>
              <c:strCache>
                <c:ptCount val="1"/>
                <c:pt idx="0">
                  <c:v>Inntektsutgjevning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'Frie inntekter'!$B$14:$F$14</c:f>
              <c:numCache>
                <c:formatCode>#,##0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'Frie inntekter'!$B$17:$F$17</c:f>
              <c:numCache>
                <c:formatCode>#,##0</c:formatCode>
                <c:ptCount val="5"/>
                <c:pt idx="0">
                  <c:v>25000000</c:v>
                </c:pt>
                <c:pt idx="1">
                  <c:v>28162000</c:v>
                </c:pt>
                <c:pt idx="2">
                  <c:v>28765000</c:v>
                </c:pt>
                <c:pt idx="3">
                  <c:v>29699000</c:v>
                </c:pt>
                <c:pt idx="4">
                  <c:v>30556000</c:v>
                </c:pt>
              </c:numCache>
            </c:numRef>
          </c:val>
        </c:ser>
        <c:ser>
          <c:idx val="3"/>
          <c:order val="3"/>
          <c:tx>
            <c:strRef>
              <c:f>'Frie inntekter'!$A$18</c:f>
              <c:strCache>
                <c:ptCount val="1"/>
                <c:pt idx="0">
                  <c:v>Andre inntekter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'Frie inntekter'!$B$14:$F$14</c:f>
              <c:numCache>
                <c:formatCode>#,##0</c:formatCode>
                <c:ptCount val="5"/>
                <c:pt idx="0" formatCode="General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'Frie inntekter'!$B$18:$F$18</c:f>
              <c:numCache>
                <c:formatCode>#,##0</c:formatCode>
                <c:ptCount val="5"/>
                <c:pt idx="0">
                  <c:v>-8841571</c:v>
                </c:pt>
                <c:pt idx="1">
                  <c:v>-12543041</c:v>
                </c:pt>
                <c:pt idx="2">
                  <c:v>-11765405</c:v>
                </c:pt>
                <c:pt idx="3">
                  <c:v>-8994405</c:v>
                </c:pt>
                <c:pt idx="4">
                  <c:v>-8994405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912704"/>
        <c:axId val="204689352"/>
      </c:barChart>
      <c:catAx>
        <c:axId val="1649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689352"/>
        <c:crosses val="autoZero"/>
        <c:auto val="1"/>
        <c:lblAlgn val="ctr"/>
        <c:lblOffset val="100"/>
        <c:noMultiLvlLbl val="0"/>
      </c:catAx>
      <c:valAx>
        <c:axId val="20468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9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6531300443741"/>
          <c:y val="0.16411856852790077"/>
          <c:w val="0.85772713707191572"/>
          <c:h val="0.692843704745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'Øvrige inntekter'!$B$2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'Øvrige inntekter'!$A$3:$A$7</c:f>
              <c:strCache>
                <c:ptCount val="3"/>
                <c:pt idx="0">
                  <c:v>Salgsinntekter</c:v>
                </c:pt>
                <c:pt idx="1">
                  <c:v>Refusjoner</c:v>
                </c:pt>
                <c:pt idx="2">
                  <c:v>Finansinntekter</c:v>
                </c:pt>
              </c:strCache>
            </c:strRef>
          </c:cat>
          <c:val>
            <c:numRef>
              <c:f>'Øvrige inntekter'!$B$3:$B$7</c:f>
              <c:numCache>
                <c:formatCode>#,##0</c:formatCode>
                <c:ptCount val="3"/>
                <c:pt idx="0">
                  <c:v>-62546572</c:v>
                </c:pt>
                <c:pt idx="1">
                  <c:v>-35228123</c:v>
                </c:pt>
                <c:pt idx="2">
                  <c:v>-26636551</c:v>
                </c:pt>
              </c:numCache>
            </c:numRef>
          </c:val>
        </c:ser>
        <c:ser>
          <c:idx val="1"/>
          <c:order val="1"/>
          <c:tx>
            <c:strRef>
              <c:f>'Øvrige inntekter'!$C$2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'Øvrige inntekter'!$A$3:$A$7</c:f>
              <c:strCache>
                <c:ptCount val="3"/>
                <c:pt idx="0">
                  <c:v>Salgsinntekter</c:v>
                </c:pt>
                <c:pt idx="1">
                  <c:v>Refusjoner</c:v>
                </c:pt>
                <c:pt idx="2">
                  <c:v>Finansinntekter</c:v>
                </c:pt>
              </c:strCache>
            </c:strRef>
          </c:cat>
          <c:val>
            <c:numRef>
              <c:f>'Øvrige inntekter'!$C$3:$C$7</c:f>
              <c:numCache>
                <c:formatCode>#,##0</c:formatCode>
                <c:ptCount val="3"/>
                <c:pt idx="0">
                  <c:v>-67902583</c:v>
                </c:pt>
                <c:pt idx="1">
                  <c:v>-40964606</c:v>
                </c:pt>
                <c:pt idx="2">
                  <c:v>-27294974</c:v>
                </c:pt>
              </c:numCache>
            </c:numRef>
          </c:val>
        </c:ser>
        <c:ser>
          <c:idx val="2"/>
          <c:order val="2"/>
          <c:tx>
            <c:strRef>
              <c:f>'Øvrige inntekter'!$D$2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'Øvrige inntekter'!$A$3:$A$7</c:f>
              <c:strCache>
                <c:ptCount val="3"/>
                <c:pt idx="0">
                  <c:v>Salgsinntekter</c:v>
                </c:pt>
                <c:pt idx="1">
                  <c:v>Refusjoner</c:v>
                </c:pt>
                <c:pt idx="2">
                  <c:v>Finansinntekter</c:v>
                </c:pt>
              </c:strCache>
            </c:strRef>
          </c:cat>
          <c:val>
            <c:numRef>
              <c:f>'Øvrige inntekter'!$D$3:$D$7</c:f>
              <c:numCache>
                <c:formatCode>#,##0</c:formatCode>
                <c:ptCount val="3"/>
                <c:pt idx="0">
                  <c:v>-67910271</c:v>
                </c:pt>
                <c:pt idx="1">
                  <c:v>-40964606</c:v>
                </c:pt>
                <c:pt idx="2">
                  <c:v>-27294974</c:v>
                </c:pt>
              </c:numCache>
            </c:numRef>
          </c:val>
        </c:ser>
        <c:ser>
          <c:idx val="3"/>
          <c:order val="3"/>
          <c:tx>
            <c:strRef>
              <c:f>'Øvrige inntekter'!$E$2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'Øvrige inntekter'!$A$3:$A$7</c:f>
              <c:strCache>
                <c:ptCount val="3"/>
                <c:pt idx="0">
                  <c:v>Salgsinntekter</c:v>
                </c:pt>
                <c:pt idx="1">
                  <c:v>Refusjoner</c:v>
                </c:pt>
                <c:pt idx="2">
                  <c:v>Finansinntekter</c:v>
                </c:pt>
              </c:strCache>
            </c:strRef>
          </c:cat>
          <c:val>
            <c:numRef>
              <c:f>'Øvrige inntekter'!$E$3:$E$7</c:f>
              <c:numCache>
                <c:formatCode>#,##0</c:formatCode>
                <c:ptCount val="3"/>
                <c:pt idx="0">
                  <c:v>-67918150</c:v>
                </c:pt>
                <c:pt idx="1">
                  <c:v>-40335162</c:v>
                </c:pt>
                <c:pt idx="2">
                  <c:v>-27294974</c:v>
                </c:pt>
              </c:numCache>
            </c:numRef>
          </c:val>
        </c:ser>
        <c:ser>
          <c:idx val="4"/>
          <c:order val="4"/>
          <c:tx>
            <c:strRef>
              <c:f>'Øvrige inntekter'!$F$2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'Øvrige inntekter'!$A$3:$A$7</c:f>
              <c:strCache>
                <c:ptCount val="3"/>
                <c:pt idx="0">
                  <c:v>Salgsinntekter</c:v>
                </c:pt>
                <c:pt idx="1">
                  <c:v>Refusjoner</c:v>
                </c:pt>
                <c:pt idx="2">
                  <c:v>Finansinntekter</c:v>
                </c:pt>
              </c:strCache>
            </c:strRef>
          </c:cat>
          <c:val>
            <c:numRef>
              <c:f>'Øvrige inntekter'!$F$3:$F$7</c:f>
              <c:numCache>
                <c:formatCode>#,##0</c:formatCode>
                <c:ptCount val="3"/>
                <c:pt idx="0">
                  <c:v>-67137977</c:v>
                </c:pt>
                <c:pt idx="1">
                  <c:v>-40335162</c:v>
                </c:pt>
                <c:pt idx="2">
                  <c:v>-27294974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92344"/>
        <c:axId val="164814168"/>
      </c:barChart>
      <c:catAx>
        <c:axId val="204692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14168"/>
        <c:crosses val="autoZero"/>
        <c:auto val="1"/>
        <c:lblAlgn val="ctr"/>
        <c:lblOffset val="100"/>
        <c:noMultiLvlLbl val="0"/>
      </c:catAx>
      <c:valAx>
        <c:axId val="16481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69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Lønns og sosiale utgifter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Utgifter!$B$2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</c:f>
              <c:strCache>
                <c:ptCount val="1"/>
                <c:pt idx="0">
                  <c:v>Lønns og sosiale utgifter</c:v>
                </c:pt>
              </c:strCache>
            </c:strRef>
          </c:cat>
          <c:val>
            <c:numRef>
              <c:f>Utgifter!$B$3</c:f>
              <c:numCache>
                <c:formatCode>#,##0</c:formatCode>
                <c:ptCount val="1"/>
                <c:pt idx="0">
                  <c:v>251928451</c:v>
                </c:pt>
              </c:numCache>
            </c:numRef>
          </c:val>
        </c:ser>
        <c:ser>
          <c:idx val="1"/>
          <c:order val="1"/>
          <c:tx>
            <c:strRef>
              <c:f>Utgifter!$C$2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</c:f>
              <c:strCache>
                <c:ptCount val="1"/>
                <c:pt idx="0">
                  <c:v>Lønns og sosiale utgifter</c:v>
                </c:pt>
              </c:strCache>
            </c:strRef>
          </c:cat>
          <c:val>
            <c:numRef>
              <c:f>Utgifter!$C$3</c:f>
              <c:numCache>
                <c:formatCode>#,##0</c:formatCode>
                <c:ptCount val="1"/>
                <c:pt idx="0">
                  <c:v>272737519</c:v>
                </c:pt>
              </c:numCache>
            </c:numRef>
          </c:val>
        </c:ser>
        <c:ser>
          <c:idx val="2"/>
          <c:order val="2"/>
          <c:tx>
            <c:strRef>
              <c:f>Utgifter!$D$2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</c:f>
              <c:strCache>
                <c:ptCount val="1"/>
                <c:pt idx="0">
                  <c:v>Lønns og sosiale utgifter</c:v>
                </c:pt>
              </c:strCache>
            </c:strRef>
          </c:cat>
          <c:val>
            <c:numRef>
              <c:f>Utgifter!$D$3</c:f>
              <c:numCache>
                <c:formatCode>#,##0</c:formatCode>
                <c:ptCount val="1"/>
                <c:pt idx="0">
                  <c:v>271964458</c:v>
                </c:pt>
              </c:numCache>
            </c:numRef>
          </c:val>
        </c:ser>
        <c:ser>
          <c:idx val="3"/>
          <c:order val="3"/>
          <c:tx>
            <c:strRef>
              <c:f>Utgifter!$E$2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</c:f>
              <c:strCache>
                <c:ptCount val="1"/>
                <c:pt idx="0">
                  <c:v>Lønns og sosiale utgifter</c:v>
                </c:pt>
              </c:strCache>
            </c:strRef>
          </c:cat>
          <c:val>
            <c:numRef>
              <c:f>Utgifter!$E$3</c:f>
              <c:numCache>
                <c:formatCode>#,##0</c:formatCode>
                <c:ptCount val="1"/>
                <c:pt idx="0">
                  <c:v>271340795</c:v>
                </c:pt>
              </c:numCache>
            </c:numRef>
          </c:val>
        </c:ser>
        <c:ser>
          <c:idx val="4"/>
          <c:order val="4"/>
          <c:tx>
            <c:strRef>
              <c:f>Utgifter!$F$2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</c:f>
              <c:strCache>
                <c:ptCount val="1"/>
                <c:pt idx="0">
                  <c:v>Lønns og sosiale utgifter</c:v>
                </c:pt>
              </c:strCache>
            </c:strRef>
          </c:cat>
          <c:val>
            <c:numRef>
              <c:f>Utgifter!$F$3</c:f>
              <c:numCache>
                <c:formatCode>#,##0</c:formatCode>
                <c:ptCount val="1"/>
                <c:pt idx="0">
                  <c:v>270558430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4390864"/>
        <c:axId val="164899552"/>
      </c:barChart>
      <c:catAx>
        <c:axId val="1643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99552"/>
        <c:crosses val="autoZero"/>
        <c:auto val="1"/>
        <c:lblAlgn val="ctr"/>
        <c:lblOffset val="100"/>
        <c:noMultiLvlLbl val="0"/>
      </c:catAx>
      <c:valAx>
        <c:axId val="1648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3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Øvrige</a:t>
            </a:r>
            <a:r>
              <a:rPr lang="nb-NO" baseline="0" dirty="0" smtClean="0"/>
              <a:t> utgifter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Utgifter!$B$2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Utgifter!$A$3:$A$8</c:f>
              <c:strCache>
                <c:ptCount val="3"/>
                <c:pt idx="0">
                  <c:v>Kjøp av varer og tjenester</c:v>
                </c:pt>
                <c:pt idx="1">
                  <c:v>Overføringer fra kommunen</c:v>
                </c:pt>
                <c:pt idx="2">
                  <c:v>Finansutgifter</c:v>
                </c:pt>
              </c:strCache>
            </c:strRef>
          </c:cat>
          <c:val>
            <c:numRef>
              <c:f>Utgifter!$B$3:$B$8</c:f>
              <c:numCache>
                <c:formatCode>#,##0</c:formatCode>
                <c:ptCount val="3"/>
                <c:pt idx="0">
                  <c:v>97430068</c:v>
                </c:pt>
                <c:pt idx="1">
                  <c:v>18111407</c:v>
                </c:pt>
                <c:pt idx="2">
                  <c:v>42831891</c:v>
                </c:pt>
              </c:numCache>
            </c:numRef>
          </c:val>
        </c:ser>
        <c:ser>
          <c:idx val="1"/>
          <c:order val="1"/>
          <c:tx>
            <c:strRef>
              <c:f>Utgifter!$C$2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Utgifter!$A$3:$A$8</c:f>
              <c:strCache>
                <c:ptCount val="3"/>
                <c:pt idx="0">
                  <c:v>Kjøp av varer og tjenester</c:v>
                </c:pt>
                <c:pt idx="1">
                  <c:v>Overføringer fra kommunen</c:v>
                </c:pt>
                <c:pt idx="2">
                  <c:v>Finansutgifter</c:v>
                </c:pt>
              </c:strCache>
            </c:strRef>
          </c:cat>
          <c:val>
            <c:numRef>
              <c:f>Utgifter!$C$3:$C$8</c:f>
              <c:numCache>
                <c:formatCode>#,##0</c:formatCode>
                <c:ptCount val="3"/>
                <c:pt idx="0">
                  <c:v>107587173</c:v>
                </c:pt>
                <c:pt idx="1">
                  <c:v>19700168</c:v>
                </c:pt>
                <c:pt idx="2">
                  <c:v>47670344</c:v>
                </c:pt>
              </c:numCache>
            </c:numRef>
          </c:val>
        </c:ser>
        <c:ser>
          <c:idx val="2"/>
          <c:order val="2"/>
          <c:tx>
            <c:strRef>
              <c:f>Utgifter!$D$2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Utgifter!$A$3:$A$8</c:f>
              <c:strCache>
                <c:ptCount val="3"/>
                <c:pt idx="0">
                  <c:v>Kjøp av varer og tjenester</c:v>
                </c:pt>
                <c:pt idx="1">
                  <c:v>Overføringer fra kommunen</c:v>
                </c:pt>
                <c:pt idx="2">
                  <c:v>Finansutgifter</c:v>
                </c:pt>
              </c:strCache>
            </c:strRef>
          </c:cat>
          <c:val>
            <c:numRef>
              <c:f>Utgifter!$D$3:$D$8</c:f>
              <c:numCache>
                <c:formatCode>#,##0</c:formatCode>
                <c:ptCount val="3"/>
                <c:pt idx="0">
                  <c:v>107995985</c:v>
                </c:pt>
                <c:pt idx="1">
                  <c:v>19600168</c:v>
                </c:pt>
                <c:pt idx="2">
                  <c:v>50705106</c:v>
                </c:pt>
              </c:numCache>
            </c:numRef>
          </c:val>
        </c:ser>
        <c:ser>
          <c:idx val="3"/>
          <c:order val="3"/>
          <c:tx>
            <c:strRef>
              <c:f>Utgifter!$E$2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Utgifter!$A$3:$A$8</c:f>
              <c:strCache>
                <c:ptCount val="3"/>
                <c:pt idx="0">
                  <c:v>Kjøp av varer og tjenester</c:v>
                </c:pt>
                <c:pt idx="1">
                  <c:v>Overføringer fra kommunen</c:v>
                </c:pt>
                <c:pt idx="2">
                  <c:v>Finansutgifter</c:v>
                </c:pt>
              </c:strCache>
            </c:strRef>
          </c:cat>
          <c:val>
            <c:numRef>
              <c:f>Utgifter!$E$3:$E$8</c:f>
              <c:numCache>
                <c:formatCode>#,##0</c:formatCode>
                <c:ptCount val="3"/>
                <c:pt idx="0">
                  <c:v>108670916</c:v>
                </c:pt>
                <c:pt idx="1">
                  <c:v>19600168</c:v>
                </c:pt>
                <c:pt idx="2">
                  <c:v>52323128</c:v>
                </c:pt>
              </c:numCache>
            </c:numRef>
          </c:val>
        </c:ser>
        <c:ser>
          <c:idx val="4"/>
          <c:order val="4"/>
          <c:tx>
            <c:strRef>
              <c:f>Utgifter!$F$2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Utgifter!$A$3:$A$8</c:f>
              <c:strCache>
                <c:ptCount val="3"/>
                <c:pt idx="0">
                  <c:v>Kjøp av varer og tjenester</c:v>
                </c:pt>
                <c:pt idx="1">
                  <c:v>Overføringer fra kommunen</c:v>
                </c:pt>
                <c:pt idx="2">
                  <c:v>Finansutgifter</c:v>
                </c:pt>
              </c:strCache>
            </c:strRef>
          </c:cat>
          <c:val>
            <c:numRef>
              <c:f>Utgifter!$F$3:$F$8</c:f>
              <c:numCache>
                <c:formatCode>#,##0</c:formatCode>
                <c:ptCount val="3"/>
                <c:pt idx="0">
                  <c:v>109298383</c:v>
                </c:pt>
                <c:pt idx="1">
                  <c:v>19600168</c:v>
                </c:pt>
                <c:pt idx="2">
                  <c:v>53616290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844760"/>
        <c:axId val="204845152"/>
      </c:barChart>
      <c:catAx>
        <c:axId val="20484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845152"/>
        <c:crosses val="autoZero"/>
        <c:auto val="1"/>
        <c:lblAlgn val="ctr"/>
        <c:lblOffset val="100"/>
        <c:noMultiLvlLbl val="0"/>
      </c:catAx>
      <c:valAx>
        <c:axId val="2048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84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Lånegjeld</a:t>
            </a:r>
            <a:r>
              <a:rPr lang="en-US" dirty="0"/>
              <a:t> pr. </a:t>
            </a:r>
            <a:r>
              <a:rPr lang="en-US" dirty="0" smtClean="0"/>
              <a:t>08.17.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Lånegjeld pr. 01.01.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'Ark1'!$B$1:$I$1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2017.08</c:v>
                </c:pt>
              </c:strCache>
            </c:strRef>
          </c:cat>
          <c:val>
            <c:numRef>
              <c:f>'Ark1'!$B$2:$I$2</c:f>
              <c:numCache>
                <c:formatCode>#,##0</c:formatCode>
                <c:ptCount val="8"/>
                <c:pt idx="0">
                  <c:v>269701</c:v>
                </c:pt>
                <c:pt idx="1">
                  <c:v>311714</c:v>
                </c:pt>
                <c:pt idx="2">
                  <c:v>363229</c:v>
                </c:pt>
                <c:pt idx="3">
                  <c:v>462560</c:v>
                </c:pt>
                <c:pt idx="4">
                  <c:v>597085</c:v>
                </c:pt>
                <c:pt idx="5">
                  <c:v>700098</c:v>
                </c:pt>
                <c:pt idx="6">
                  <c:v>791457</c:v>
                </c:pt>
                <c:pt idx="7">
                  <c:v>775993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45936"/>
        <c:axId val="20484632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'Ark1'!$A$3</c15:sqref>
                        </c15:formulaRef>
                      </c:ext>
                    </c:extLst>
                    <c:strCache>
                      <c:ptCount val="1"/>
                      <c:pt idx="0">
                        <c:v>Avdrag i året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'Ark1'!$B$3:$I$3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-14455</c:v>
                      </c:pt>
                      <c:pt idx="1">
                        <c:v>-15702</c:v>
                      </c:pt>
                      <c:pt idx="2">
                        <c:v>-18120</c:v>
                      </c:pt>
                      <c:pt idx="3">
                        <c:v>-22277</c:v>
                      </c:pt>
                      <c:pt idx="4">
                        <c:v>-26013</c:v>
                      </c:pt>
                      <c:pt idx="5">
                        <c:v>-27766</c:v>
                      </c:pt>
                      <c:pt idx="6">
                        <c:v>-30964</c:v>
                      </c:pt>
                      <c:pt idx="7">
                        <c:v>-10352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'Ark1'!$A$4</c15:sqref>
                        </c15:formulaRef>
                      </c:ext>
                    </c:extLst>
                    <c:strCache>
                      <c:ptCount val="1"/>
                      <c:pt idx="0">
                        <c:v>Nye låneopptak i året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'Ark1'!$B$4:$I$4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56468</c:v>
                      </c:pt>
                      <c:pt idx="1">
                        <c:v>67217</c:v>
                      </c:pt>
                      <c:pt idx="2">
                        <c:v>117451</c:v>
                      </c:pt>
                      <c:pt idx="3">
                        <c:v>156803</c:v>
                      </c:pt>
                      <c:pt idx="4">
                        <c:v>129026</c:v>
                      </c:pt>
                      <c:pt idx="5">
                        <c:v>119125</c:v>
                      </c:pt>
                      <c:pt idx="6">
                        <c:v>15500</c:v>
                      </c:pt>
                      <c:pt idx="7">
                        <c:v>24326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'Ark1'!$A$5</c15:sqref>
                        </c15:formulaRef>
                      </c:ext>
                    </c:extLst>
                    <c:strCache>
                      <c:ptCount val="1"/>
                      <c:pt idx="0">
                        <c:v>Lånegjeld pr.31.08.2017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'Ark1'!$B$5:$I$5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311714</c:v>
                      </c:pt>
                      <c:pt idx="1">
                        <c:v>363229</c:v>
                      </c:pt>
                      <c:pt idx="2">
                        <c:v>462560</c:v>
                      </c:pt>
                      <c:pt idx="3">
                        <c:v>597085</c:v>
                      </c:pt>
                      <c:pt idx="4">
                        <c:v>700098</c:v>
                      </c:pt>
                      <c:pt idx="5">
                        <c:v>791457</c:v>
                      </c:pt>
                      <c:pt idx="6">
                        <c:v>775993</c:v>
                      </c:pt>
                      <c:pt idx="7">
                        <c:v>789967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'Ark1'!$A$6</c15:sqref>
                        </c15:formulaRef>
                      </c:ext>
                    </c:extLst>
                    <c:strCache>
                      <c:ptCount val="1"/>
                      <c:pt idx="0">
                        <c:v>Herav videreutlån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'Ark1'!$B$6:$I$6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-10899</c:v>
                      </c:pt>
                      <c:pt idx="1">
                        <c:v>-23662</c:v>
                      </c:pt>
                      <c:pt idx="2">
                        <c:v>-20000</c:v>
                      </c:pt>
                      <c:pt idx="3">
                        <c:v>-44872</c:v>
                      </c:pt>
                      <c:pt idx="4">
                        <c:v>-66561</c:v>
                      </c:pt>
                      <c:pt idx="5">
                        <c:v>-77689</c:v>
                      </c:pt>
                      <c:pt idx="6">
                        <c:v>-87944</c:v>
                      </c:pt>
                      <c:pt idx="7">
                        <c:v>-95022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'Ark1'!$A$7</c15:sqref>
                        </c15:formulaRef>
                      </c:ext>
                    </c:extLst>
                    <c:strCache>
                      <c:ptCount val="1"/>
                      <c:pt idx="0">
                        <c:v>Netto lånegjeld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'Ark1'!$B$7:$I$7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300815</c:v>
                      </c:pt>
                      <c:pt idx="1">
                        <c:v>339567</c:v>
                      </c:pt>
                      <c:pt idx="2">
                        <c:v>442560</c:v>
                      </c:pt>
                      <c:pt idx="3">
                        <c:v>552213</c:v>
                      </c:pt>
                      <c:pt idx="4">
                        <c:v>633537</c:v>
                      </c:pt>
                      <c:pt idx="5">
                        <c:v>713768</c:v>
                      </c:pt>
                      <c:pt idx="6">
                        <c:v>688049</c:v>
                      </c:pt>
                      <c:pt idx="7">
                        <c:v>694945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'Ark1'!$A$8</c15:sqref>
                        </c15:formulaRef>
                      </c:ext>
                    </c:extLst>
                    <c:strCache>
                      <c:ptCount val="1"/>
                      <c:pt idx="0">
                        <c:v>Nto gjeld i % av driftsinnt.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'Ark1'!$B$1:$I$1</c15:sqref>
                        </c15:formulaRef>
                      </c:ext>
                    </c:extLst>
                    <c:strCach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2017.08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'Ark1'!$B$8:$I$8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100</c:v>
                      </c:pt>
                      <c:pt idx="1">
                        <c:v>109</c:v>
                      </c:pt>
                      <c:pt idx="2">
                        <c:v>129</c:v>
                      </c:pt>
                      <c:pt idx="3">
                        <c:v>140</c:v>
                      </c:pt>
                      <c:pt idx="4">
                        <c:v>165</c:v>
                      </c:pt>
                      <c:pt idx="5">
                        <c:v>177</c:v>
                      </c:pt>
                      <c:pt idx="6">
                        <c:v>153</c:v>
                      </c:pt>
                      <c:pt idx="7">
                        <c:v>228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484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846328"/>
        <c:crosses val="autoZero"/>
        <c:auto val="1"/>
        <c:lblAlgn val="ctr"/>
        <c:lblOffset val="100"/>
        <c:noMultiLvlLbl val="0"/>
      </c:catAx>
      <c:valAx>
        <c:axId val="20484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484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0.15686</cdr:x>
      <cdr:y>0.06248</cdr:y>
    </cdr:from>
    <cdr:to>
      <cdr:x>0.36275</cdr:x>
      <cdr:y>0.14771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152128" y="211162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0.19608</cdr:x>
      <cdr:y>0.08379</cdr:y>
    </cdr:from>
    <cdr:to>
      <cdr:x>0.38235</cdr:x>
      <cdr:y>0.14771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1440160" y="283170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Salgsinntekter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0.48039</cdr:x>
      <cdr:y>0.08379</cdr:y>
    </cdr:from>
    <cdr:to>
      <cdr:x>0.66667</cdr:x>
      <cdr:y>0.14771</cdr:y>
    </cdr:to>
    <cdr:sp macro="" textlink="">
      <cdr:nvSpPr>
        <cdr:cNvPr id="4" name="TekstSylinder 1"/>
        <cdr:cNvSpPr txBox="1"/>
      </cdr:nvSpPr>
      <cdr:spPr>
        <a:xfrm xmlns:a="http://schemas.openxmlformats.org/drawingml/2006/main">
          <a:off x="3528392" y="283170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 smtClean="0"/>
            <a:t>Refusjoner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0.76471</cdr:x>
      <cdr:y>0.08379</cdr:y>
    </cdr:from>
    <cdr:to>
      <cdr:x>0.95098</cdr:x>
      <cdr:y>0.14771</cdr:y>
    </cdr:to>
    <cdr:sp macro="" textlink="">
      <cdr:nvSpPr>
        <cdr:cNvPr id="5" name="TekstSylinder 1"/>
        <cdr:cNvSpPr txBox="1"/>
      </cdr:nvSpPr>
      <cdr:spPr>
        <a:xfrm xmlns:a="http://schemas.openxmlformats.org/drawingml/2006/main">
          <a:off x="5616626" y="283170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dirty="0" smtClean="0"/>
            <a:t>Finansinntekter</a:t>
          </a:r>
          <a:endParaRPr lang="nb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32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A3CCAC55-7DDC-468E-ACFA-4D2876FF0928}" type="datetimeFigureOut">
              <a:rPr lang="nb-NO" smtClean="0"/>
              <a:t>23.11.2017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32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BB71DCAB-8164-46DE-BC9A-234CC2DA0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20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39">
              <a:defRPr sz="1200" b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32" y="0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39">
              <a:defRPr sz="1200" b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273"/>
            <a:ext cx="5438140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39">
              <a:defRPr sz="1200" b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32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39">
              <a:defRPr sz="1200" b="0"/>
            </a:lvl1pPr>
          </a:lstStyle>
          <a:p>
            <a:pPr>
              <a:defRPr/>
            </a:pPr>
            <a:fld id="{25BA2A1F-971C-4FF8-8A9E-8075F4F0BDC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2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39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1613" indent="-285236" defTabSz="91433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0943" indent="-228189" defTabSz="914339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97320" indent="-228189" defTabSz="914339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3697" indent="-228189" defTabSz="914339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0074" indent="-228189" defTabSz="9143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66451" indent="-228189" defTabSz="9143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2828" indent="-228189" defTabSz="9143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79205" indent="-228189" defTabSz="91433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D42615-218F-443B-857F-F3B786EC80F7}" type="slidenum">
              <a:rPr lang="nb-NO" b="0" smtClean="0"/>
              <a:pPr eaLnBrk="1" hangingPunct="1"/>
              <a:t>1</a:t>
            </a:fld>
            <a:endParaRPr lang="nb-NO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12021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A2A1F-971C-4FF8-8A9E-8075F4F0BDC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89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Ett år til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A2A1F-971C-4FF8-8A9E-8075F4F0BDC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6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59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C7CA-8F9A-4BF1-ADB2-125C341607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937859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AE74-DBBA-4DE7-B0DF-0E41D1C276D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944299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A816-EAFD-492C-AAEF-9C215F4809A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3160"/>
      </p:ext>
    </p:extLst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3E12-CF42-4297-9A00-56782F428EF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468196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B721-2A7D-42BA-8639-ABA90C141B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521270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B419-019A-45BF-8C78-80FF93C8BE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1859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D1AB-EE65-439F-9760-13D9A70371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135427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A2ED-30BD-45DE-B259-753D305C17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855911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DC45-8510-4F07-A85A-9765ACFA42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386732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9B8E-9D31-4586-9F7D-9A5621C8A8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711570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1942-3CA3-4790-948D-A5E8C897B68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74865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B399-FEBA-4576-BED5-35089123C8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867238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BBED375-82FB-4F03-BFBB-19A90D945A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8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58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58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587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58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158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58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58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8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 advTm="1000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08299"/>
          </a:xfrm>
        </p:spPr>
        <p:txBody>
          <a:bodyPr/>
          <a:lstStyle/>
          <a:p>
            <a:pPr eaLnBrk="1" hangingPunct="1">
              <a:defRPr/>
            </a:pPr>
            <a:r>
              <a:rPr lang="nb-NO" sz="2800" dirty="0"/>
              <a:t>BUDSJETT </a:t>
            </a:r>
            <a:r>
              <a:rPr lang="nb-NO" sz="2800" dirty="0" smtClean="0"/>
              <a:t>2018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/>
              <a:t>Handlingsplanperioden</a:t>
            </a:r>
            <a:br>
              <a:rPr lang="nb-NO" sz="2800" dirty="0"/>
            </a:br>
            <a:r>
              <a:rPr lang="nb-NO" sz="2800" dirty="0" smtClean="0"/>
              <a:t>2018-2021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543300" y="6197600"/>
            <a:ext cx="572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b="0">
                <a:latin typeface="Garamond" pitchFamily="18" charset="0"/>
              </a:rPr>
              <a:t>                                                                                                 </a:t>
            </a:r>
          </a:p>
          <a:p>
            <a:pPr eaLnBrk="1" hangingPunct="1"/>
            <a:endParaRPr lang="nb-NO" b="0">
              <a:latin typeface="Garamond" pitchFamily="18" charset="0"/>
            </a:endParaRP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543300" y="6197600"/>
            <a:ext cx="2070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b="0">
                <a:latin typeface="Garamond" pitchFamily="18" charset="0"/>
              </a:rPr>
              <a:t>                                 </a:t>
            </a:r>
          </a:p>
          <a:p>
            <a:pPr eaLnBrk="1" hangingPunct="1"/>
            <a:endParaRPr lang="nb-NO" b="0">
              <a:latin typeface="Garamond" pitchFamily="18" charset="0"/>
            </a:endParaRPr>
          </a:p>
        </p:txBody>
      </p:sp>
      <p:pic>
        <p:nvPicPr>
          <p:cNvPr id="7" name="Bil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2" y="692696"/>
            <a:ext cx="5438775" cy="103314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22" y="3767584"/>
            <a:ext cx="6476855" cy="243001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Utgifter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Lønns- og sosiale utgifter viser en endring, og har sammenheng med utviklingen med antall ansatte i helse og mestring</a:t>
            </a:r>
          </a:p>
          <a:p>
            <a:pPr lvl="1"/>
            <a:r>
              <a:rPr lang="nb-NO" dirty="0" smtClean="0"/>
              <a:t>Forklares under egen side</a:t>
            </a:r>
          </a:p>
          <a:p>
            <a:r>
              <a:rPr lang="nb-NO" dirty="0" smtClean="0"/>
              <a:t>Finansutgiftene er i dag vanskelig å forutse, da investeringsbehovet for «morgendagens omsorg» ikke er utredet. Har synliggjort et anslag for 2018, 2019 og 2020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083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2664"/>
            <a:ext cx="8229600" cy="1143000"/>
          </a:xfrm>
        </p:spPr>
        <p:txBody>
          <a:bodyPr/>
          <a:lstStyle/>
          <a:p>
            <a:r>
              <a:rPr lang="nb-NO" dirty="0" smtClean="0"/>
              <a:t>Lånegjeld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6" name="Bil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583162"/>
            <a:ext cx="7751711" cy="15821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098607"/>
              </p:ext>
            </p:extLst>
          </p:nvPr>
        </p:nvGraphicFramePr>
        <p:xfrm>
          <a:off x="1331640" y="1268760"/>
          <a:ext cx="61926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16139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Grov kalkyle for </a:t>
            </a:r>
            <a:r>
              <a:rPr lang="nb-NO" sz="3600" dirty="0" smtClean="0"/>
              <a:t>Morgendagens omsorg </a:t>
            </a:r>
            <a:r>
              <a:rPr lang="nb-NO" sz="3600" dirty="0"/>
              <a:t>fra Rambøll AS viser følgende</a:t>
            </a:r>
            <a:r>
              <a:rPr lang="nb-NO" sz="3600" dirty="0" smtClean="0"/>
              <a:t>: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18163"/>
            <a:ext cx="5112568" cy="53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3139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Morgendagens omsorg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nb-NO" sz="2000" dirty="0" smtClean="0"/>
              <a:t>Rådmannen foreslår å sette av 16 millioner i 2018 for tomtekjøp og øvrig prosjektering.</a:t>
            </a:r>
          </a:p>
          <a:p>
            <a:r>
              <a:rPr lang="nb-NO" sz="2000" dirty="0" smtClean="0"/>
              <a:t>Rådmannen forslår å legge den grove kalkylen fra Rambøll AS til grunn for budsjettet og økonomiperioden, og foreta en budsjettjustering for investeringsbudsjettet etter at rådmannen har innhentet anbudstilbud på utbyggingen</a:t>
            </a:r>
          </a:p>
          <a:p>
            <a:r>
              <a:rPr lang="nb-NO" sz="2000" dirty="0" smtClean="0"/>
              <a:t>For 2019 foreslås 112,5 millioner </a:t>
            </a:r>
            <a:r>
              <a:rPr lang="nb-NO" sz="2000" dirty="0"/>
              <a:t>kroner </a:t>
            </a:r>
            <a:r>
              <a:rPr lang="nb-NO" sz="2000" dirty="0" smtClean="0"/>
              <a:t>og 122,5 millioner kroner i 2020</a:t>
            </a:r>
            <a:endParaRPr lang="nb-NO" sz="2000" dirty="0"/>
          </a:p>
          <a:p>
            <a:pPr lvl="1"/>
            <a:r>
              <a:rPr lang="nb-NO" sz="1600" dirty="0"/>
              <a:t>Omsorgsboligene skal i utgangspunktet være selvfinansierende. Det legges opp til at brukerne </a:t>
            </a:r>
            <a:r>
              <a:rPr lang="nb-NO" sz="1600" dirty="0" smtClean="0"/>
              <a:t>som skal </a:t>
            </a:r>
            <a:r>
              <a:rPr lang="nb-NO" sz="1600" dirty="0"/>
              <a:t>bo i enhetene betaler husleie til selvkost, </a:t>
            </a:r>
            <a:r>
              <a:rPr lang="nb-NO" sz="1600" dirty="0" err="1"/>
              <a:t>dvs</a:t>
            </a:r>
            <a:r>
              <a:rPr lang="nb-NO" sz="1600" dirty="0"/>
              <a:t> at kommunens utgifter til </a:t>
            </a:r>
            <a:r>
              <a:rPr lang="nb-NO" sz="1600" dirty="0" smtClean="0"/>
              <a:t>finansieringen av boligene </a:t>
            </a:r>
            <a:r>
              <a:rPr lang="nb-NO" sz="1600" dirty="0"/>
              <a:t>blir dekt inn, når boligene er ferdige og innflyttet.</a:t>
            </a:r>
          </a:p>
          <a:p>
            <a:pPr lvl="1"/>
            <a:r>
              <a:rPr lang="nb-NO" sz="1600" dirty="0"/>
              <a:t>Institusjonsplasser på helsehuset er kommunens ansvar å finansiere - ut over husbankens tilskudd.</a:t>
            </a:r>
          </a:p>
          <a:p>
            <a:pPr lvl="1"/>
            <a:r>
              <a:rPr lang="nb-NO" sz="1600" dirty="0" smtClean="0"/>
              <a:t>Sykehjemmet vil koste ca</a:t>
            </a:r>
            <a:r>
              <a:rPr lang="nb-NO" sz="1600" dirty="0"/>
              <a:t>. </a:t>
            </a:r>
            <a:r>
              <a:rPr lang="nb-NO" sz="1600" dirty="0" smtClean="0"/>
              <a:t>114 millioner kroner inklusive </a:t>
            </a:r>
            <a:r>
              <a:rPr lang="nb-NO" sz="1600" dirty="0" err="1" smtClean="0"/>
              <a:t>mva</a:t>
            </a:r>
            <a:r>
              <a:rPr lang="nb-NO" sz="1600" dirty="0" smtClean="0"/>
              <a:t>, 91,2 millioner kr </a:t>
            </a:r>
            <a:r>
              <a:rPr lang="nb-NO" sz="1600" dirty="0"/>
              <a:t>uten mva. </a:t>
            </a:r>
            <a:r>
              <a:rPr lang="nb-NO" sz="1600" dirty="0" smtClean="0"/>
              <a:t>Til </a:t>
            </a:r>
            <a:r>
              <a:rPr lang="nb-NO" sz="1600" dirty="0"/>
              <a:t>dette har kommunen satt av </a:t>
            </a:r>
            <a:r>
              <a:rPr lang="nb-NO" sz="1600" dirty="0" smtClean="0"/>
              <a:t>ca. </a:t>
            </a:r>
            <a:r>
              <a:rPr lang="nb-NO" sz="1600" dirty="0"/>
              <a:t>18 millioner kroner fra de grønne konsesjonene, slik at kommunens rentebærende andel for disse </a:t>
            </a:r>
            <a:r>
              <a:rPr lang="nb-NO" sz="1600" dirty="0" smtClean="0"/>
              <a:t>institusjonsplassene vil bli 91,2 – 18 = ca. 73,2 millioner kr.</a:t>
            </a:r>
          </a:p>
          <a:p>
            <a:r>
              <a:rPr lang="nb-NO" sz="2000" dirty="0" smtClean="0"/>
              <a:t>Dette er direkte kostnader som kommunen må bære, men kommunen må forskuttere f.eks. hele låneopptaket for omsorgsboligene og sykehjemsplassene før vi kan få refusjon fra Husbanken</a:t>
            </a:r>
          </a:p>
          <a:p>
            <a:r>
              <a:rPr lang="nb-NO" sz="2000" dirty="0" smtClean="0"/>
              <a:t>Eventuelle ekstra funksjoner kommunen ønsker å legge til helsehuset og omsorgsboligene er kostnader kommunen selv må bære	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26815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Årsverksutvikling 2017-2018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457199" y="3349105"/>
            <a:ext cx="8075241" cy="2744191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>
                <a:effectLst/>
              </a:rPr>
              <a:t>Rammeområde rådmann/fellestjenester:</a:t>
            </a:r>
            <a:endParaRPr lang="nb-NO" sz="1600" dirty="0">
              <a:effectLst/>
            </a:endParaRPr>
          </a:p>
          <a:p>
            <a:pPr lvl="0"/>
            <a:r>
              <a:rPr lang="nb-NO" sz="1600" dirty="0">
                <a:effectLst/>
              </a:rPr>
              <a:t>Økningen på 1,82 årsverk er økningen på lærlinger fra 6,5 ÅV til 9 ÅV. Ellers en justering på stillingsandel til kommuneoverlegen. I SU: Næringsrådgiver i 1 ÅV flyttes til teknisk.</a:t>
            </a:r>
          </a:p>
          <a:p>
            <a:pPr marL="0" indent="0">
              <a:buNone/>
            </a:pPr>
            <a:endParaRPr lang="nb-NO" sz="1600" b="1" dirty="0" smtClean="0">
              <a:effectLst/>
            </a:endParaRPr>
          </a:p>
          <a:p>
            <a:pPr marL="0" indent="0">
              <a:buNone/>
            </a:pPr>
            <a:r>
              <a:rPr lang="nb-NO" sz="1600" b="1" dirty="0" smtClean="0">
                <a:effectLst/>
              </a:rPr>
              <a:t>Rammeområde </a:t>
            </a:r>
            <a:r>
              <a:rPr lang="nb-NO" sz="1600" b="1" dirty="0">
                <a:effectLst/>
              </a:rPr>
              <a:t>oppvekst:</a:t>
            </a:r>
            <a:endParaRPr lang="nb-NO" sz="1600" dirty="0">
              <a:effectLst/>
            </a:endParaRPr>
          </a:p>
          <a:p>
            <a:pPr lvl="0"/>
            <a:r>
              <a:rPr lang="nb-NO" sz="1600" dirty="0">
                <a:effectLst/>
              </a:rPr>
              <a:t>Økningen på 5,13 ÅV skyldes overføring av Voksenopplæringa og flyktningetjenesten til rammeområdet oppvekst, 4 ÅV. I tillegg 1 ÅV i forbindelse med formannskapets vedtak utvidelse av småbarnsavdelingen ved </a:t>
            </a:r>
            <a:r>
              <a:rPr lang="nb-NO" sz="1600" dirty="0" err="1">
                <a:effectLst/>
              </a:rPr>
              <a:t>Nabeita</a:t>
            </a:r>
            <a:r>
              <a:rPr lang="nb-NO" sz="1600" dirty="0">
                <a:effectLst/>
              </a:rPr>
              <a:t> Oppvekstsenter fra 9 til 12 plasser.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58126"/>
              </p:ext>
            </p:extLst>
          </p:nvPr>
        </p:nvGraphicFramePr>
        <p:xfrm>
          <a:off x="457200" y="1397000"/>
          <a:ext cx="807524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05"/>
                <a:gridCol w="1233187"/>
                <a:gridCol w="1152128"/>
                <a:gridCol w="1080120"/>
                <a:gridCol w="1224136"/>
                <a:gridCol w="936104"/>
                <a:gridCol w="648072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Rådmann</a:t>
                      </a:r>
                      <a:r>
                        <a:rPr lang="nb-NO" baseline="0" dirty="0" smtClean="0"/>
                        <a:t> Politisk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Oppvekst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Helse og mestring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Kultur og idrett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Teknisk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35,38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128,45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164,27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8,13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46,62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389,35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37,20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133,58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178,72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8,23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47,89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409,12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Endring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1,82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5,13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14,45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1,27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19,77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61690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Årsverksutvikling 2017-2018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457199" y="3349105"/>
            <a:ext cx="8579297" cy="2744191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>
                <a:effectLst/>
              </a:rPr>
              <a:t>Rammeområde helse og mestring:</a:t>
            </a:r>
            <a:endParaRPr lang="nb-NO" sz="1600" dirty="0">
              <a:effectLst/>
            </a:endParaRPr>
          </a:p>
          <a:p>
            <a:pPr lvl="0"/>
            <a:r>
              <a:rPr lang="nb-NO" sz="1600" dirty="0">
                <a:effectLst/>
              </a:rPr>
              <a:t>Økningen på 14,45 ÅV skyldes økning på 5 ÅV til Heia bofelleskap, 1 ÅV helsesøster (6 mnd. virkning), og 2 x 4,7 ÅV til 2 nye ressurskrevende brukere (11 mnd. virkning</a:t>
            </a:r>
            <a:r>
              <a:rPr lang="nb-NO" sz="1600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nb-NO" sz="1600" b="1" dirty="0" smtClean="0">
                <a:effectLst/>
              </a:rPr>
              <a:t>Rammeområde </a:t>
            </a:r>
            <a:r>
              <a:rPr lang="nb-NO" sz="1600" b="1" dirty="0">
                <a:effectLst/>
              </a:rPr>
              <a:t>kultur/Idrett</a:t>
            </a:r>
            <a:endParaRPr lang="nb-NO" sz="1600" dirty="0">
              <a:effectLst/>
            </a:endParaRPr>
          </a:p>
          <a:p>
            <a:pPr lvl="0"/>
            <a:r>
              <a:rPr lang="nb-NO" sz="1600" dirty="0">
                <a:effectLst/>
              </a:rPr>
              <a:t>I 2017 er biblioteket feilaktig oppført med 1,8 ÅV. </a:t>
            </a:r>
            <a:r>
              <a:rPr lang="nb-NO" sz="1600" dirty="0" smtClean="0">
                <a:effectLst/>
              </a:rPr>
              <a:t>0,1 </a:t>
            </a:r>
            <a:r>
              <a:rPr lang="nb-NO" sz="1600" dirty="0">
                <a:effectLst/>
              </a:rPr>
              <a:t>ÅV stilling ved Mausund bibliotek </a:t>
            </a:r>
            <a:r>
              <a:rPr lang="nb-NO" sz="1600" dirty="0" smtClean="0">
                <a:effectLst/>
              </a:rPr>
              <a:t>ble </a:t>
            </a:r>
            <a:r>
              <a:rPr lang="nb-NO" sz="1600" dirty="0">
                <a:effectLst/>
              </a:rPr>
              <a:t>ikke innlagt i lønnsarket. Det riktige årsverksrammen for biblioteket er 1,90 ÅV </a:t>
            </a:r>
          </a:p>
          <a:p>
            <a:pPr marL="0" indent="0">
              <a:buNone/>
            </a:pPr>
            <a:r>
              <a:rPr lang="nb-NO" sz="1600" b="1" dirty="0" smtClean="0">
                <a:effectLst/>
              </a:rPr>
              <a:t>Rammeområde </a:t>
            </a:r>
            <a:r>
              <a:rPr lang="nb-NO" sz="1600" b="1" dirty="0">
                <a:effectLst/>
              </a:rPr>
              <a:t>teknisk:</a:t>
            </a:r>
            <a:endParaRPr lang="nb-NO" sz="1600" dirty="0">
              <a:effectLst/>
            </a:endParaRPr>
          </a:p>
          <a:p>
            <a:pPr lvl="0"/>
            <a:r>
              <a:rPr lang="nb-NO" sz="1600" dirty="0">
                <a:effectLst/>
              </a:rPr>
              <a:t>1 ÅV økning </a:t>
            </a:r>
            <a:r>
              <a:rPr lang="nb-NO" sz="1600" dirty="0" err="1">
                <a:effectLst/>
              </a:rPr>
              <a:t>pga</a:t>
            </a:r>
            <a:r>
              <a:rPr lang="nb-NO" sz="1600" dirty="0">
                <a:effectLst/>
              </a:rPr>
              <a:t> flytting næringsrådgiver. 0,27 ÅV er justering renhold, </a:t>
            </a:r>
            <a:r>
              <a:rPr lang="nb-NO" sz="1600" dirty="0" err="1">
                <a:effectLst/>
              </a:rPr>
              <a:t>pga</a:t>
            </a:r>
            <a:r>
              <a:rPr lang="nb-NO" sz="1600" dirty="0">
                <a:effectLst/>
              </a:rPr>
              <a:t> endret areal. </a:t>
            </a:r>
          </a:p>
          <a:p>
            <a:pPr marL="0" lvl="0" indent="0">
              <a:buNone/>
            </a:pPr>
            <a:endParaRPr lang="nb-NO" sz="1600" dirty="0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40253"/>
              </p:ext>
            </p:extLst>
          </p:nvPr>
        </p:nvGraphicFramePr>
        <p:xfrm>
          <a:off x="457200" y="1397000"/>
          <a:ext cx="807524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05"/>
                <a:gridCol w="1233187"/>
                <a:gridCol w="1152128"/>
                <a:gridCol w="1080120"/>
                <a:gridCol w="1224136"/>
                <a:gridCol w="936104"/>
                <a:gridCol w="648072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Rådmann</a:t>
                      </a:r>
                      <a:r>
                        <a:rPr lang="nb-NO" baseline="0" dirty="0" smtClean="0"/>
                        <a:t> Politisk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Oppvekst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Helse og mestring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Kultur og idrett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Teknisk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35,38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128,45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164,27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8,13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46,62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389,35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37,20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133,58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178,72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8,23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47,89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3,5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409,12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Endring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1,82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5,13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14,45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1,27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-3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19,77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8659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Rammeområde rådmannen</a:t>
            </a:r>
            <a:br>
              <a:rPr lang="nb-NO" sz="3600" dirty="0" smtClean="0"/>
            </a:br>
            <a:r>
              <a:rPr lang="nb-NO" sz="3600" dirty="0" smtClean="0"/>
              <a:t>fellestjenester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endParaRPr lang="nb-NO" dirty="0" smtClean="0">
              <a:effectLst/>
            </a:endParaRPr>
          </a:p>
          <a:p>
            <a:pPr lvl="0"/>
            <a:r>
              <a:rPr lang="nb-NO" dirty="0" smtClean="0">
                <a:effectLst/>
              </a:rPr>
              <a:t>Rådmannen </a:t>
            </a:r>
            <a:r>
              <a:rPr lang="nb-NO" dirty="0">
                <a:effectLst/>
              </a:rPr>
              <a:t>har lagt inn en generell økning på forbruksarter i henhold til prisvekst for virksomhetene på 2,5%.</a:t>
            </a:r>
          </a:p>
          <a:p>
            <a:pPr lvl="0"/>
            <a:r>
              <a:rPr lang="nb-NO" dirty="0">
                <a:effectLst/>
              </a:rPr>
              <a:t>Finansutgifter og -inntekter er analysert og justert i henhold til forbruk og inntekter. Spesielt rentekostnader og renteinntekter er justert.</a:t>
            </a:r>
          </a:p>
          <a:p>
            <a:pPr lvl="0"/>
            <a:r>
              <a:rPr lang="nb-NO" dirty="0">
                <a:effectLst/>
              </a:rPr>
              <a:t>Digitalisering i kommunene er et aktuelt tema i ordskiftet i Norge i dag. Rådmannen foreslår derfor å beholde, og videreutvikle Webutviklerstillingen. En ønsket utvikling av stillingen blir å ivareta satsingen på e-kommune. </a:t>
            </a:r>
          </a:p>
          <a:p>
            <a:pPr lvl="0"/>
            <a:r>
              <a:rPr lang="nb-NO" dirty="0">
                <a:effectLst/>
              </a:rPr>
              <a:t>Rådmannen ser at arbeidet med oppfølging av sykefraværet har hatt god virkning på nærværet for kommunen, og foreslår å opprette en prosjektstilling som jobber mot dette, og i tillegg har som oppgave å implementere retningslinjer for heltidskultur for hele kommunen.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415242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Rammeområde rådmannen</a:t>
            </a:r>
            <a:br>
              <a:rPr lang="nb-NO" sz="3600" dirty="0"/>
            </a:br>
            <a:r>
              <a:rPr lang="nb-NO" sz="3600" dirty="0"/>
              <a:t>fellestjenester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nb-NO" dirty="0">
                <a:effectLst/>
              </a:rPr>
              <a:t>Arbeidet med internkontroll skal systematiseres og prioriteres.</a:t>
            </a:r>
          </a:p>
          <a:p>
            <a:pPr lvl="0"/>
            <a:r>
              <a:rPr lang="nb-NO" dirty="0">
                <a:effectLst/>
              </a:rPr>
              <a:t>Intensivere revideringen av kommuneplanens arealdel med kystsoneplan.</a:t>
            </a:r>
          </a:p>
          <a:p>
            <a:pPr lvl="0"/>
            <a:r>
              <a:rPr lang="nb-NO" dirty="0">
                <a:effectLst/>
              </a:rPr>
              <a:t>Fortsette å jobbe for å rekruttere og beholde ansatte. Evaluere tiltakene som er i dag.</a:t>
            </a:r>
          </a:p>
          <a:p>
            <a:pPr lvl="0"/>
            <a:r>
              <a:rPr lang="nb-NO" dirty="0">
                <a:effectLst/>
              </a:rPr>
              <a:t>Fortsatt satsing på lærlinger- tilby alle kvalifiserte søkere lærlingeplass i kommunen.</a:t>
            </a:r>
          </a:p>
          <a:p>
            <a:pPr lvl="0"/>
            <a:r>
              <a:rPr lang="nb-NO" dirty="0">
                <a:effectLst/>
              </a:rPr>
              <a:t>Rådmann ønsker et større fokus på å ivareta miljøet, og hindre marin forsøpling. Dette skal blant annet gjennomføres gjennom holdningsskapende arbeid hos Frøyværingen. </a:t>
            </a:r>
          </a:p>
          <a:p>
            <a:pPr lvl="0"/>
            <a:r>
              <a:rPr lang="nb-NO" dirty="0">
                <a:effectLst/>
              </a:rPr>
              <a:t>Frøya kommune er en trafikksikker kommune med egen trafikksikkerhetsplan. Dette vil si at kommunen skal jobbe aktivt med at alle skal kunne bevege seg trykt i sitt lokalmiljø, enten man er fotgjenger, syklist eller bilist - barn, ungdom eller voksen. 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6016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Rammeområde rådmannen</a:t>
            </a:r>
            <a:br>
              <a:rPr lang="nb-NO" sz="3600" dirty="0" smtClean="0"/>
            </a:br>
            <a:r>
              <a:rPr lang="nb-NO" sz="3600" dirty="0" smtClean="0"/>
              <a:t>fellestjenester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73140"/>
              </p:ext>
            </p:extLst>
          </p:nvPr>
        </p:nvGraphicFramePr>
        <p:xfrm>
          <a:off x="457200" y="1556795"/>
          <a:ext cx="8363273" cy="4464492"/>
        </p:xfrm>
        <a:graphic>
          <a:graphicData uri="http://schemas.openxmlformats.org/drawingml/2006/table">
            <a:tbl>
              <a:tblPr/>
              <a:tblGrid>
                <a:gridCol w="2325133"/>
                <a:gridCol w="1207628"/>
                <a:gridCol w="1207628"/>
                <a:gridCol w="1207628"/>
                <a:gridCol w="1207628"/>
                <a:gridCol w="1207628"/>
              </a:tblGrid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Rammeområdet rådmann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Budsjett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Lønns og sosiale utgifter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21 136 361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24 961 791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24 436 291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23 806 847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23 806 847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Kjøp av varer og tjenester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37 427 834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37 719 899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37 629 899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37 629 899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37 629 899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Overføringer fra kommunen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5 454 239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Finansutgifter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UTGIFTER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65 548 323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70 741 579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70 026 079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69 396 635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69 396 635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Salgsinntekter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-285 004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Refusjoner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-2 170 713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-2 947 624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-2 947 624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-2 318 180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-2 318 180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Overføringer til kommunen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Finansinntekter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-4 007 889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-4 007 889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-4 007 889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-4 007 889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-4 007 889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INNTEKTER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-6 463 606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-7 269 513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-7 269 513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-6 640 069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-6 640 069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 UTGIFT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59 084 717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63 472 066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62 756 566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62 756 566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62 756 566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25068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Rammeområde oppvekst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400" dirty="0" smtClean="0">
                <a:effectLst/>
              </a:rPr>
              <a:t>Frøya </a:t>
            </a:r>
            <a:r>
              <a:rPr lang="nb-NO" sz="2400" dirty="0">
                <a:effectLst/>
              </a:rPr>
              <a:t>kommune skal jobbe aktivt med å implementere ny rammeplan vedrørende barnehagens innhold og oppgaver. Barnehagens verdigrunnlag skal formidles, praktiseres og oppleves i alle deler av barnehagens pedagogiske arbeid. Barndommen har egenverdi, og barnehagene skal ha en helhetlig tilnærming til barnas utvikling.</a:t>
            </a:r>
          </a:p>
          <a:p>
            <a:pPr lvl="0"/>
            <a:r>
              <a:rPr lang="nb-NO" sz="2400" dirty="0">
                <a:effectLst/>
              </a:rPr>
              <a:t>Tidlig innsats for elever i 1. til 4. klasse forsterkes ytterligere med blant annet intensiv opplæring i lesing, skriving og regning til elever som strever.  </a:t>
            </a:r>
          </a:p>
          <a:p>
            <a:pPr lvl="0"/>
            <a:r>
              <a:rPr lang="nb-NO" sz="2400" dirty="0">
                <a:effectLst/>
              </a:rPr>
              <a:t>Lesing i alle fag på alle trinn forsterkes ytterligere. </a:t>
            </a:r>
          </a:p>
          <a:p>
            <a:pPr lvl="0"/>
            <a:r>
              <a:rPr lang="nb-NO" sz="2400" dirty="0">
                <a:effectLst/>
              </a:rPr>
              <a:t>Forsterket vektlegging på elevenes læringsmiljø og læringsutbytte og med det gi grunnlag for bedrede resultater.</a:t>
            </a:r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4698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2400" dirty="0"/>
              <a:t>Rammebetingelser</a:t>
            </a:r>
            <a:endParaRPr lang="nb-NO" sz="2400" dirty="0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800" dirty="0"/>
              <a:t>Lønnsutgifter er budsjettert i henhold til endringer i sentrale og lokale forhandlinger.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/>
              <a:t>Det er avsatt en reserve på kr. </a:t>
            </a:r>
            <a:r>
              <a:rPr lang="nb-NO" sz="2800" dirty="0" smtClean="0"/>
              <a:t>4 </a:t>
            </a:r>
            <a:r>
              <a:rPr lang="nb-NO" sz="2800" dirty="0" err="1"/>
              <a:t>mill</a:t>
            </a:r>
            <a:r>
              <a:rPr lang="nb-NO" sz="2800" dirty="0"/>
              <a:t> til tariffoppgjøret </a:t>
            </a:r>
            <a:r>
              <a:rPr lang="nb-NO" sz="2800" dirty="0" smtClean="0"/>
              <a:t>2018 (hovedoppgjør). </a:t>
            </a:r>
            <a:endParaRPr lang="nb-NO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b-NO" sz="900" dirty="0"/>
          </a:p>
          <a:p>
            <a:r>
              <a:rPr lang="nb-NO" sz="2800" dirty="0"/>
              <a:t>Pensjonspremien i budsjettet for </a:t>
            </a:r>
            <a:r>
              <a:rPr lang="nb-NO" sz="2800" dirty="0" smtClean="0"/>
              <a:t>2018 </a:t>
            </a:r>
            <a:r>
              <a:rPr lang="nb-NO" sz="2800" dirty="0"/>
              <a:t>settes for KLP til </a:t>
            </a:r>
            <a:r>
              <a:rPr lang="nb-NO" sz="2800" dirty="0" smtClean="0"/>
              <a:t>19,84, </a:t>
            </a:r>
            <a:r>
              <a:rPr lang="nb-NO" sz="2800" dirty="0"/>
              <a:t>for sykepleiere i KLP </a:t>
            </a:r>
            <a:r>
              <a:rPr lang="nb-NO" sz="2800" dirty="0" smtClean="0"/>
              <a:t>19,91 og for </a:t>
            </a:r>
            <a:r>
              <a:rPr lang="nb-NO" sz="2800" dirty="0"/>
              <a:t>SPK til </a:t>
            </a:r>
            <a:r>
              <a:rPr lang="nb-NO" sz="2800" dirty="0" smtClean="0"/>
              <a:t>11,55 </a:t>
            </a:r>
            <a:r>
              <a:rPr lang="nb-NO" sz="2800" dirty="0"/>
              <a:t>prosent. </a:t>
            </a:r>
            <a:endParaRPr lang="nb-NO" sz="900" dirty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b-NO" sz="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sz="2800" dirty="0"/>
              <a:t>Drifts og kapitalutgifter innen VAR-områder er i sin helhet finansiert over gebyrinntektene.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800" dirty="0" smtClean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2"/>
          </p:nvPr>
        </p:nvSpPr>
        <p:spPr>
          <a:xfrm>
            <a:off x="1691680" y="6248400"/>
            <a:ext cx="5328592" cy="476250"/>
          </a:xfrm>
        </p:spPr>
        <p:txBody>
          <a:bodyPr/>
          <a:lstStyle/>
          <a:p>
            <a:pPr>
              <a:defRPr/>
            </a:pPr>
            <a:endParaRPr lang="nb-NO" dirty="0"/>
          </a:p>
        </p:txBody>
      </p:sp>
      <p:pic>
        <p:nvPicPr>
          <p:cNvPr id="7" name="Picture 3" descr="C:\Users\bsme\Pictures\Logo Fru00F8ya kommun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53164"/>
            <a:ext cx="2088232" cy="6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sme\AppData\Local\Microsoft\Windows\Temporary Internet Files\Content.Outlook\S4BJU163\Frøya_komm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54616" cy="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6924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nb-NO" dirty="0" smtClean="0"/>
              <a:t>Rammeområde oppvekst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nb-NO" dirty="0">
                <a:effectLst/>
              </a:rPr>
              <a:t>Forsterket fokus på § 9a – skolemiljøet. </a:t>
            </a:r>
            <a:r>
              <a:rPr lang="nb-NO" dirty="0" err="1">
                <a:effectLst/>
              </a:rPr>
              <a:t>Frøyaskolen</a:t>
            </a:r>
            <a:r>
              <a:rPr lang="nb-NO" dirty="0">
                <a:effectLst/>
              </a:rPr>
              <a:t> skal ha nulltoleranse mot krenkelser som mobbing, vold, diskriminering og trakassering. Gjennom varslingsplikten har alle som arbeider på skolen en plikt til å følge med på hva som skjer på skolen og gripe inn hvis de ser krenkelser som for eksempel mobbing.</a:t>
            </a:r>
          </a:p>
          <a:p>
            <a:pPr lvl="0"/>
            <a:r>
              <a:rPr lang="nb-NO" dirty="0">
                <a:effectLst/>
              </a:rPr>
              <a:t>Rehabilitering og utbygging av Dyrøy oppvekstsenter med ny 2-avdelings barnehage.</a:t>
            </a:r>
          </a:p>
          <a:p>
            <a:pPr lvl="0"/>
            <a:r>
              <a:rPr lang="nb-NO" dirty="0">
                <a:effectLst/>
              </a:rPr>
              <a:t>Vikarbudsjett for oppvekst.</a:t>
            </a:r>
          </a:p>
          <a:p>
            <a:pPr lvl="0"/>
            <a:r>
              <a:rPr lang="nb-NO" dirty="0">
                <a:effectLst/>
              </a:rPr>
              <a:t>Det satses på den internasjonale miljøsertifiseringsordningen «Grønt flagg». Dette er spesielt rettet mot barnehager og grunnskoler. 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94469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Rammeområde oppvekst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69692"/>
              </p:ext>
            </p:extLst>
          </p:nvPr>
        </p:nvGraphicFramePr>
        <p:xfrm>
          <a:off x="539553" y="1628799"/>
          <a:ext cx="8147245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115"/>
                <a:gridCol w="1037226"/>
                <a:gridCol w="1037226"/>
                <a:gridCol w="1037226"/>
                <a:gridCol w="1037226"/>
                <a:gridCol w="1037226"/>
              </a:tblGrid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Oppvekst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Lønns og sosiale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77 350 181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80 990 248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80 742 687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80 748 468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80 754 353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Kjøp av varer og tjenester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4 078 236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4 179 140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4 282 557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4 388 574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4 497 234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fra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571 646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571 646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571 646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571 646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571 646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82 000 063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85 741 034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85 596 890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85 708 688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85 823 233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Salgsinntekter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-7 430 667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-7 818 417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-7 818 417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-7 818 417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-7 818 417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Refusjoner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-2 266 881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-2 431 728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-2 431 728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-2 431 728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-2 431 728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til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-1 043 178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-1 043 178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-1 043 178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-1 043 178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-218 611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-9 916 159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-11 293 323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-11 293 323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-11 293 323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-11 293 323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NETTO UTGIFT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72 083 904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74 447 711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74 303 567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74 415 365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74 529 910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630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Rammeområdet helse og mestring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000" dirty="0">
                <a:effectLst/>
              </a:rPr>
              <a:t>Morgendagens omsorg.</a:t>
            </a:r>
          </a:p>
          <a:p>
            <a:pPr lvl="0"/>
            <a:r>
              <a:rPr lang="nb-NO" sz="2000" dirty="0">
                <a:effectLst/>
              </a:rPr>
              <a:t>Familiens hus.</a:t>
            </a:r>
          </a:p>
          <a:p>
            <a:pPr lvl="0"/>
            <a:r>
              <a:rPr lang="nb-NO" sz="2000" dirty="0">
                <a:effectLst/>
              </a:rPr>
              <a:t>Utvikle et helsefremmende øysamfunn, ved </a:t>
            </a:r>
            <a:r>
              <a:rPr lang="nb-NO" sz="2000" dirty="0" err="1">
                <a:effectLst/>
              </a:rPr>
              <a:t>bl.a</a:t>
            </a:r>
            <a:r>
              <a:rPr lang="nb-NO" sz="2000" dirty="0">
                <a:effectLst/>
              </a:rPr>
              <a:t> å ha fokus på barn og unges psykiske helse. Legge en helhetlig strategi for det forebyggende arbeidet i Frøya kommune. </a:t>
            </a:r>
          </a:p>
          <a:p>
            <a:pPr lvl="0"/>
            <a:r>
              <a:rPr lang="nb-NO" sz="2000" dirty="0">
                <a:effectLst/>
              </a:rPr>
              <a:t>Ny stilling som helsesøster.</a:t>
            </a:r>
          </a:p>
          <a:p>
            <a:pPr lvl="0"/>
            <a:r>
              <a:rPr lang="nb-NO" sz="2000" dirty="0">
                <a:effectLst/>
              </a:rPr>
              <a:t>Avsette driftsmidler til avlastningsenheten for barn og unge.</a:t>
            </a:r>
          </a:p>
          <a:p>
            <a:pPr lvl="0"/>
            <a:r>
              <a:rPr lang="nb-NO" sz="2000" dirty="0">
                <a:effectLst/>
              </a:rPr>
              <a:t>Iverksette drift av «Heia» et bofelleskap for unge funksjonshemmede.</a:t>
            </a:r>
          </a:p>
          <a:p>
            <a:pPr lvl="0"/>
            <a:r>
              <a:rPr lang="nb-NO" sz="2000" dirty="0">
                <a:effectLst/>
              </a:rPr>
              <a:t>Bygge opp tilbudet til gruppen rus/psykisk helse jfr. vedtak i morgendagens omsorg.</a:t>
            </a:r>
          </a:p>
          <a:p>
            <a:pPr lvl="0"/>
            <a:r>
              <a:rPr lang="nb-NO" sz="2000" dirty="0">
                <a:effectLst/>
              </a:rPr>
              <a:t>Avsette driftsmidler til lavterskeltilbudene «Varden» og «Refleks».</a:t>
            </a:r>
          </a:p>
          <a:p>
            <a:pPr lvl="0"/>
            <a:r>
              <a:rPr lang="nb-NO" sz="2000" dirty="0">
                <a:effectLst/>
              </a:rPr>
              <a:t>Iverksette tilbud til 2 nye ressurskrevende tjenestemottakere.</a:t>
            </a:r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473715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Rammeområdet helse og </a:t>
            </a:r>
            <a:r>
              <a:rPr lang="nb-NO" sz="3600" dirty="0" smtClean="0"/>
              <a:t>mestring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303843"/>
              </p:ext>
            </p:extLst>
          </p:nvPr>
        </p:nvGraphicFramePr>
        <p:xfrm>
          <a:off x="611561" y="1417639"/>
          <a:ext cx="7992886" cy="4459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411"/>
                <a:gridCol w="994895"/>
                <a:gridCol w="994895"/>
                <a:gridCol w="994895"/>
                <a:gridCol w="994895"/>
                <a:gridCol w="994895"/>
              </a:tblGrid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Helse og mestring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Lønns og sosiale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118 610 253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129 635 431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129 635 431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129 635 431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129 635 431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Kjøp av varer og tjenester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22 517 812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29 581 214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30 200 584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30 835 447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31 486 178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fra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5 812 187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6 245 187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6 245 187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6 245 187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6 245 187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147 317 252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165 838 832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166 458 202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167 093 065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167 743 796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Salgsinntekter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-13 320 500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-14 055 188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-14 062 876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-14 070 755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-14 078 832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Refusjoner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-26 369 068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-31 164 068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-31 164 068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-31 164 068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-31 164 068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til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-1 236 227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-1 236 227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-1 236 227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-1 236 227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-1 477 000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-1 777 000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-1 777 000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-1 777 000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-1 777 000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-41 166 568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-48 232 483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-48 240 171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-48 248 050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-48 256 127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163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NETTO UTGIFT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106 150 684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117 606 349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118 218 031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118 845 015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119 487 669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2014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Rammeområde kultur og idrett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nb-NO" sz="3600" dirty="0">
                <a:effectLst/>
              </a:rPr>
              <a:t>Omprioritere deler av stilling fra strategi og utvikling til museum/kulturvern og daglig leder i Frøya Storhall AS.</a:t>
            </a:r>
          </a:p>
          <a:p>
            <a:pPr lvl="0"/>
            <a:r>
              <a:rPr lang="nb-NO" sz="3600" dirty="0">
                <a:effectLst/>
              </a:rPr>
              <a:t>Digitalisering av registrering/museumsarkiv. </a:t>
            </a:r>
          </a:p>
          <a:p>
            <a:pPr lvl="0"/>
            <a:r>
              <a:rPr lang="nb-NO" sz="3600" dirty="0">
                <a:effectLst/>
              </a:rPr>
              <a:t>Driftstilpasning kulturhuset. </a:t>
            </a:r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7275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Rammeområde kultur og </a:t>
            </a:r>
            <a:r>
              <a:rPr lang="nb-NO" dirty="0" smtClean="0"/>
              <a:t>idrett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94263"/>
              </p:ext>
            </p:extLst>
          </p:nvPr>
        </p:nvGraphicFramePr>
        <p:xfrm>
          <a:off x="611559" y="1772819"/>
          <a:ext cx="7992888" cy="4032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668"/>
                <a:gridCol w="1023244"/>
                <a:gridCol w="1023244"/>
                <a:gridCol w="1023244"/>
                <a:gridCol w="1023244"/>
                <a:gridCol w="1023244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Kultur og idrett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Lønns og sosiale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5 430 191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5 798 501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5 798 501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5 798 501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5 798 501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Kjøp av varer og tjenester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3 544 402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3 566 402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3 341 402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3 341 402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3 341 402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fra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1 195 068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1 275 068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1 275 068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1 275 068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1 275 068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10 169 661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10 639 971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10 414 971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10 414 971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10 414 971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Salgsinntekter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-3 756 000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-3 330 400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-3 330 400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-3 330 400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-3 330 400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Refusjoner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-590 663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-590 663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-590 663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-590 663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-590 663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til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-4 346 663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-3 921 063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-3 921 063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-3 921 063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-3 921 063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NETTO UTGIFT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5 822 998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6 718 908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6 493 908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6 493 908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6 493 908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4752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Rammeområde teknisk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b-NO" dirty="0">
                <a:effectLst/>
              </a:rPr>
              <a:t>Drift og vedlikehold av kommunens eiendommer gjennom opprettelse av driftsfond.</a:t>
            </a:r>
          </a:p>
          <a:p>
            <a:pPr lvl="0"/>
            <a:r>
              <a:rPr lang="nb-NO" dirty="0">
                <a:effectLst/>
              </a:rPr>
              <a:t>Vann og avløpssektoren opprustes i henhold til myndighetskrav, samt sikre god stabil vannleveranse og utslipp i henhold til hovedplan. </a:t>
            </a:r>
          </a:p>
          <a:p>
            <a:pPr lvl="0"/>
            <a:r>
              <a:rPr lang="nb-NO" dirty="0">
                <a:effectLst/>
              </a:rPr>
              <a:t>3</a:t>
            </a:r>
            <a:r>
              <a:rPr lang="nb-NO" dirty="0" smtClean="0">
                <a:effectLst/>
              </a:rPr>
              <a:t> </a:t>
            </a:r>
            <a:r>
              <a:rPr lang="nb-NO" dirty="0">
                <a:effectLst/>
              </a:rPr>
              <a:t>nye </a:t>
            </a:r>
            <a:r>
              <a:rPr lang="nb-NO" dirty="0" smtClean="0">
                <a:effectLst/>
              </a:rPr>
              <a:t>stillinger (2 på drift- prosjektstilling og 1fast for </a:t>
            </a:r>
            <a:r>
              <a:rPr lang="nb-NO" dirty="0">
                <a:effectLst/>
              </a:rPr>
              <a:t>å ivareta VA- </a:t>
            </a:r>
            <a:r>
              <a:rPr lang="nb-NO" dirty="0" smtClean="0">
                <a:effectLst/>
              </a:rPr>
              <a:t>satsingen).</a:t>
            </a:r>
            <a:endParaRPr lang="nb-NO" dirty="0">
              <a:effectLst/>
            </a:endParaRPr>
          </a:p>
          <a:p>
            <a:pPr lvl="0"/>
            <a:r>
              <a:rPr lang="nb-NO" dirty="0">
                <a:effectLst/>
              </a:rPr>
              <a:t>Være pådriver og delta i prosesser for å sikre at det er tilstrekkelig tilgjengelig bolig- og næringsareal.</a:t>
            </a:r>
          </a:p>
          <a:p>
            <a:pPr lvl="0"/>
            <a:r>
              <a:rPr lang="nb-NO" dirty="0">
                <a:effectLst/>
              </a:rPr>
              <a:t>Profesjonalisering av prosjektlederrollen.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2180873"/>
      </p:ext>
    </p:extLst>
  </p:cSld>
  <p:clrMapOvr>
    <a:masterClrMapping/>
  </p:clrMapOvr>
  <p:transition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Rammeområde teknisk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02700"/>
              </p:ext>
            </p:extLst>
          </p:nvPr>
        </p:nvGraphicFramePr>
        <p:xfrm>
          <a:off x="539551" y="1556787"/>
          <a:ext cx="7920883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4623"/>
                <a:gridCol w="977252"/>
                <a:gridCol w="977252"/>
                <a:gridCol w="977252"/>
                <a:gridCol w="977252"/>
                <a:gridCol w="977252"/>
              </a:tblGrid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 smtClean="0">
                          <a:effectLst/>
                        </a:rPr>
                        <a:t>Teknisk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2019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2021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Lønns og sosiale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29 401 465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31 351 548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31 351 548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31 351 548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30 563 298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Kjøp av varer og tjenester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29 861 784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32 540 518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32 541 543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32 475 594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32 343 670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fra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5 078 267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5 078 267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5 078 267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5 078 267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5 078 267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8 976 489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8 976 489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8 976 489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8 976 489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8 976 489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73 318 005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77 946 822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77 947 847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77 881 898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76 961 724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Salgsinntekter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-37 754 401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-42 384 578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-42 384 578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-42 384 578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-41 596 328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Refusjoner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-3 830 798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-3 830 523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-3 830 523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-3 830 523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-3 830 523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til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-1 140 000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-1 140 000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-1 140 000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-1 140 000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-1 140 000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-7 114 239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-9 114 239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-9 114 239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-9 114 239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-9 114 239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SUM 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-49 839 438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-56 469 340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-56 469 340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-56 469 340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-55 681 090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NETTO UTGIFT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23 478 567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21 477 482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21 478 507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21 412 558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21 280 634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1957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effectLst/>
              </a:rPr>
              <a:t>Foreslåtte nye tiltak for 2018 og økonomiplanperioden</a:t>
            </a:r>
            <a:endParaRPr lang="nb-NO" sz="35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16292"/>
              </p:ext>
            </p:extLst>
          </p:nvPr>
        </p:nvGraphicFramePr>
        <p:xfrm>
          <a:off x="1331640" y="1772828"/>
          <a:ext cx="6840760" cy="4115876"/>
        </p:xfrm>
        <a:graphic>
          <a:graphicData uri="http://schemas.openxmlformats.org/drawingml/2006/table">
            <a:tbl>
              <a:tblPr firstRow="1" firstCol="1" bandRow="1"/>
              <a:tblGrid>
                <a:gridCol w="5464079"/>
                <a:gridCol w="1376681"/>
              </a:tblGrid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Brukerombud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Eldres dag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 stilling oppfølging av sykefravær (selvfinansierende)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Skolefrokost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Skolefrukt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Vikarbudsjett oppvekst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Storforeldremøte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 midlertidig stilling Sistranda skole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Minking 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 inntektskravet FKKS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Driftsfond til vedlikehold av kommunale bygg (fra disposisjonsfond)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Driftsteknikker avløp (VAR-området selvkost)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Midlertidig stilling ingeniør VA (VAR-området selvkost)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Prosjektstilling formann VA (VAR-området selvkost)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Tiltak i forbindelse med feiring av 17.mai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Støtte til Tour de Frøya / Mathall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virkning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1 987 786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7596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effectLst/>
              </a:rPr>
              <a:t>Andre tiltak som tidligere er vedtatt og foreslås videreført fra 2017 til 2018 </a:t>
            </a:r>
            <a:endParaRPr lang="nb-NO" sz="36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922095"/>
              </p:ext>
            </p:extLst>
          </p:nvPr>
        </p:nvGraphicFramePr>
        <p:xfrm>
          <a:off x="1115616" y="1700812"/>
          <a:ext cx="7344816" cy="4176459"/>
        </p:xfrm>
        <a:graphic>
          <a:graphicData uri="http://schemas.openxmlformats.org/drawingml/2006/table">
            <a:tbl>
              <a:tblPr firstRow="1" firstCol="1" bandRow="1"/>
              <a:tblGrid>
                <a:gridCol w="5866696"/>
                <a:gridCol w="1478120"/>
              </a:tblGrid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Reserverte tilleggsbevilgninger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Tolketjenester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Ungt entreprenørskap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Tilskudd næringsforeningen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Anskaffelser IKT (fra disposisjonsfond)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Norskopplæring arbeidsinnvandrere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AquaNor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Trepartssamarbeidet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Yrkesmessen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Frøyapakken  - diverse rekrutteringstiltak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Øylekene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 – Sistranda skole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235 214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Sommerjobb for unge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315 300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Festivalstøtte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Frøya idrettspark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Idrettsrådet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Kystnorge 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Trøndersk kystkompetanse 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Trøndersk matfestival – OJ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 forvaltning marine ressurser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Husleie helhetlig idrettspark (fra disposisjonsfond)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339452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Rammebetingelser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400" dirty="0"/>
              <a:t>Årsverk total hele kommunen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dirty="0" smtClean="0"/>
              <a:t>2017: 389,35</a:t>
            </a:r>
            <a:endParaRPr lang="nb-NO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dirty="0" smtClean="0"/>
              <a:t>2018: 409,12</a:t>
            </a:r>
            <a:endParaRPr lang="nb-NO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2000" dirty="0"/>
              <a:t>Økning på </a:t>
            </a:r>
            <a:r>
              <a:rPr lang="nb-NO" sz="2000" dirty="0" smtClean="0"/>
              <a:t>19,77 - </a:t>
            </a:r>
            <a:r>
              <a:rPr lang="nb-NO" sz="2000" dirty="0"/>
              <a:t>endringene er spesifisert </a:t>
            </a:r>
            <a:r>
              <a:rPr lang="nb-NO" sz="2000" dirty="0" smtClean="0"/>
              <a:t>på egne </a:t>
            </a:r>
            <a:r>
              <a:rPr lang="nb-NO" sz="2000" dirty="0" smtClean="0"/>
              <a:t>sider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FSK – Minking av 6 årsverk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FSK – Minking av 2 stillinger med ½ </a:t>
            </a:r>
            <a:r>
              <a:rPr lang="nb-NO" sz="2000" smtClean="0">
                <a:solidFill>
                  <a:srgbClr val="FF0000"/>
                </a:solidFill>
              </a:rPr>
              <a:t>års virkning</a:t>
            </a:r>
            <a:endParaRPr lang="nb-NO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b-NO" sz="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/>
              <a:t>Vikarutgifter ved sykdom og fødselspermisjon </a:t>
            </a:r>
            <a:r>
              <a:rPr lang="nb-NO" sz="2400" dirty="0" smtClean="0"/>
              <a:t>i arbeidsgiverperioden for Helse </a:t>
            </a:r>
            <a:r>
              <a:rPr lang="nb-NO" sz="2400" dirty="0"/>
              <a:t>og mestring og noe for </a:t>
            </a:r>
            <a:r>
              <a:rPr lang="nb-NO" sz="2400" dirty="0" smtClean="0"/>
              <a:t>Oppvekst er innarbeidet i budsjettet 2018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 smtClean="0"/>
              <a:t>Refusjon </a:t>
            </a:r>
            <a:r>
              <a:rPr lang="nb-NO" sz="2400" dirty="0"/>
              <a:t>av sykelønn og fødselspenger er </a:t>
            </a:r>
            <a:r>
              <a:rPr lang="nb-NO" sz="2400" dirty="0" smtClean="0"/>
              <a:t>ikke innarbeidet </a:t>
            </a:r>
            <a:r>
              <a:rPr lang="nb-NO" sz="2400" dirty="0"/>
              <a:t>i budsjett </a:t>
            </a:r>
            <a:r>
              <a:rPr lang="nb-NO" sz="2400" dirty="0" smtClean="0"/>
              <a:t>2018 </a:t>
            </a:r>
            <a:r>
              <a:rPr lang="nb-NO" sz="2400" dirty="0"/>
              <a:t>og økonomiplanperioden </a:t>
            </a:r>
            <a:r>
              <a:rPr lang="nb-NO" sz="2400" dirty="0" smtClean="0"/>
              <a:t>2018-2021</a:t>
            </a:r>
            <a:endParaRPr lang="nb-NO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/>
              <a:t>Kirkens rammer er i budsjett </a:t>
            </a:r>
            <a:r>
              <a:rPr lang="nb-NO" sz="2400" dirty="0" smtClean="0"/>
              <a:t>2018 </a:t>
            </a:r>
            <a:r>
              <a:rPr lang="nb-NO" sz="2400" dirty="0"/>
              <a:t>og planperioden  uforandret i forhold til </a:t>
            </a:r>
            <a:r>
              <a:rPr lang="nb-NO" sz="2400" dirty="0" smtClean="0"/>
              <a:t>2017.</a:t>
            </a:r>
            <a:endParaRPr lang="nb-NO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dirty="0"/>
              <a:t>Kommunalt tilskudd kr 2 </a:t>
            </a:r>
            <a:r>
              <a:rPr lang="nb-NO" sz="2000" dirty="0" smtClean="0"/>
              <a:t>542 </a:t>
            </a:r>
            <a:r>
              <a:rPr lang="nb-NO" sz="2000" dirty="0"/>
              <a:t>550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dirty="0"/>
              <a:t>Kirken betaler til Frøya kommune for tjenester på kirkegården kr 850 </a:t>
            </a:r>
            <a:r>
              <a:rPr lang="nb-NO" sz="2000" dirty="0" smtClean="0"/>
              <a:t>000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5" name="Picture 2" descr="C:\Users\bsme\AppData\Local\Microsoft\Windows\Temporary Internet Files\Content.Outlook\S4BJU163\Frøya_komm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54616" cy="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9713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24682"/>
              </p:ext>
            </p:extLst>
          </p:nvPr>
        </p:nvGraphicFramePr>
        <p:xfrm>
          <a:off x="323529" y="1844827"/>
          <a:ext cx="8568952" cy="4248468"/>
        </p:xfrm>
        <a:graphic>
          <a:graphicData uri="http://schemas.openxmlformats.org/drawingml/2006/table">
            <a:tbl>
              <a:tblPr/>
              <a:tblGrid>
                <a:gridCol w="3869109"/>
                <a:gridCol w="61688"/>
                <a:gridCol w="927631"/>
                <a:gridCol w="927631"/>
                <a:gridCol w="927631"/>
                <a:gridCol w="927631"/>
                <a:gridCol w="927631"/>
              </a:tblGrid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 gridSpan="7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investeringer fra nye tiltak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72 133 500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154 604 000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78 475 000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59 200 000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30 100 000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fond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- 6 500 000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16 000 </a:t>
                      </a: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bruk av driftsmidler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lån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-61 080 000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-125 764 000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-72 620 000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-51 920 000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-28 880 000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tilskudd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</a:t>
                      </a: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momskompensasjon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-4 553 500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-12 840 000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-5 855 000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-7 280 000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-1 220 000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Netto finansiering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renter og avdrag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326 430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789 966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3 824 728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5 442 750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6 735 912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Sum andre driftskonsekvenser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Netto driftskonsekvenser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326 430</a:t>
                      </a:r>
                      <a:endParaRPr lang="nb-N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789 966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3 824 728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5 442 750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6 735 912</a:t>
                      </a:r>
                      <a:endParaRPr lang="nb-N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2700" marR="12700" marT="12700" marB="12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11162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32502"/>
            <a:ext cx="62103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693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190625"/>
            <a:ext cx="62293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0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417638"/>
            <a:ext cx="69913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080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Investeringer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99972"/>
            <a:ext cx="777686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3050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/>
              </a:rPr>
              <a:t>Sum investeringer i økonomiperioden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4" y="2708920"/>
            <a:ext cx="8229600" cy="183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527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Takk </a:t>
            </a:r>
            <a:r>
              <a:rPr lang="nb-NO" dirty="0"/>
              <a:t>for oppmerksomheten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3074" name="Picture 2" descr="C:\Users\bsme\Pictures\132 so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131"/>
            <a:ext cx="8229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sme\AppData\Local\Microsoft\Windows\Temporary Internet Files\Content.Outlook\S4BJU163\Frøya_komm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54616" cy="6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3553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nb-NO" dirty="0"/>
              <a:t>Rammebetingelser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dirty="0"/>
              <a:t>Frie inntekter er i budsjettet for </a:t>
            </a:r>
            <a:r>
              <a:rPr lang="nb-NO" dirty="0" smtClean="0"/>
              <a:t>2018 </a:t>
            </a:r>
            <a:r>
              <a:rPr lang="nb-NO" dirty="0"/>
              <a:t>basert på årets statsbudsjett og prognosemodell utarbeidet av KS.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dirty="0"/>
              <a:t>I økonomiplanperioden, fra </a:t>
            </a:r>
            <a:r>
              <a:rPr lang="nb-NO" dirty="0" smtClean="0"/>
              <a:t>2019 </a:t>
            </a:r>
            <a:r>
              <a:rPr lang="nb-NO" dirty="0"/>
              <a:t>er det lagt inn en befolkningsvekst </a:t>
            </a:r>
            <a:r>
              <a:rPr lang="nb-NO" dirty="0" smtClean="0"/>
              <a:t>etter høy prognosemodell.</a:t>
            </a:r>
            <a:endParaRPr lang="nb-NO" dirty="0"/>
          </a:p>
          <a:p>
            <a:pPr eaLnBrk="1" hangingPunct="1">
              <a:lnSpc>
                <a:spcPct val="80000"/>
              </a:lnSpc>
              <a:defRPr/>
            </a:pPr>
            <a:endParaRPr lang="nb-NO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dirty="0"/>
              <a:t>Denne endringen fører til reduksjon av rammetilskudd, men vekst i </a:t>
            </a:r>
            <a:r>
              <a:rPr lang="nb-NO" dirty="0" smtClean="0"/>
              <a:t>skatteinngangen som en følge av inntektsutjevningen. 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46639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Frie inntekter</a:t>
            </a:r>
            <a:endParaRPr lang="nb-NO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09106"/>
              </p:ext>
            </p:extLst>
          </p:nvPr>
        </p:nvGraphicFramePr>
        <p:xfrm>
          <a:off x="755576" y="1052736"/>
          <a:ext cx="75608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Plassholder for innhol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379526"/>
              </p:ext>
            </p:extLst>
          </p:nvPr>
        </p:nvGraphicFramePr>
        <p:xfrm>
          <a:off x="1331640" y="4686002"/>
          <a:ext cx="6984776" cy="1551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5605"/>
                <a:gridCol w="1010195"/>
                <a:gridCol w="894744"/>
                <a:gridCol w="894744"/>
                <a:gridCol w="894744"/>
                <a:gridCol w="894744"/>
              </a:tblGrid>
              <a:tr h="310262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2 021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26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Rammeoverføringer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-133 581 000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-134 648 000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-133 308 000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-134 348 000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-135 031 000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26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Skatt på inntekt og formue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-185 000 000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-192 504 000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-197 787 461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-204 633 461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-210 918 461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26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Inntektsutgjevning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25 000 000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28 162 000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28 765 000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29 699 000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30 556 000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26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Andre inntekter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-8 841 571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-12 543 041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-11 765 405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-8 994 405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-8 994 405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94744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Frie inntekter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dirty="0"/>
              <a:t>Rammetilskudd økt fra </a:t>
            </a:r>
            <a:r>
              <a:rPr lang="nb-NO" dirty="0" smtClean="0"/>
              <a:t>2017 </a:t>
            </a:r>
            <a:r>
              <a:rPr lang="nb-NO" dirty="0"/>
              <a:t>til </a:t>
            </a:r>
            <a:r>
              <a:rPr lang="nb-NO" dirty="0" smtClean="0"/>
              <a:t>2018 </a:t>
            </a:r>
            <a:r>
              <a:rPr lang="nb-NO" dirty="0"/>
              <a:t>med </a:t>
            </a:r>
            <a:r>
              <a:rPr lang="nb-NO" dirty="0" smtClean="0"/>
              <a:t>1,1 mill. kr fra justert frie inntekter (oktober 2017)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/>
              <a:t>Rammetilskuddet består av: innbyggertilskudd, </a:t>
            </a:r>
            <a:r>
              <a:rPr lang="nb-NO" dirty="0" err="1" smtClean="0"/>
              <a:t>utgiftsutjevning</a:t>
            </a:r>
            <a:r>
              <a:rPr lang="nb-NO" dirty="0" smtClean="0"/>
              <a:t> og endring inntektssystem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/>
              <a:t>Øvrige inntekter består av </a:t>
            </a:r>
            <a:r>
              <a:rPr lang="nb-NO" dirty="0" smtClean="0"/>
              <a:t>skjønnsmidler, veksttilskudd, andre statlige overføringer og eiendomsskatt på verker og bruk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38382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Øvrige inntekter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550578"/>
              </p:ext>
            </p:extLst>
          </p:nvPr>
        </p:nvGraphicFramePr>
        <p:xfrm>
          <a:off x="899592" y="1417638"/>
          <a:ext cx="7344816" cy="337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29319"/>
              </p:ext>
            </p:extLst>
          </p:nvPr>
        </p:nvGraphicFramePr>
        <p:xfrm>
          <a:off x="971599" y="4850856"/>
          <a:ext cx="6912771" cy="124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943"/>
                <a:gridCol w="1050169"/>
                <a:gridCol w="1050169"/>
                <a:gridCol w="1050169"/>
                <a:gridCol w="1050169"/>
                <a:gridCol w="1052152"/>
              </a:tblGrid>
              <a:tr h="31061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61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Salgsinntekter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-62 546 572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-67 902 583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-67 910 271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-67 918 150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-67 137 977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61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Refusjoner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-35 228 123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-40 964 606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-40 964 606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-40 335 162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-40 335 162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61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Finansinntekter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-26 636 551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-27 294 974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-27 294 974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-27 294 974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-27 294 974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51635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Øvrige inntekter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1240" y="141763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dirty="0"/>
              <a:t>Brukerbetaling økt </a:t>
            </a:r>
            <a:r>
              <a:rPr lang="nb-NO" dirty="0" err="1"/>
              <a:t>ihht</a:t>
            </a:r>
            <a:r>
              <a:rPr lang="nb-NO" dirty="0"/>
              <a:t> </a:t>
            </a:r>
            <a:r>
              <a:rPr lang="nb-NO" dirty="0" smtClean="0"/>
              <a:t>forslag til gebyrregulativ 2018</a:t>
            </a:r>
            <a:endParaRPr lang="nb-NO" dirty="0"/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Refusjon </a:t>
            </a:r>
            <a:r>
              <a:rPr lang="nb-NO" dirty="0"/>
              <a:t>av kostnader vedr. ressurskrevende </a:t>
            </a:r>
            <a:r>
              <a:rPr lang="nb-NO" dirty="0" smtClean="0"/>
              <a:t>tjenester og refusjoner fra andre kommuner o.l.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dirty="0" smtClean="0"/>
              <a:t>Refusjoner viser en endring fra 2017 – 2018 pga. økning i refusjoner for ressurskrevende brukere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dirty="0" smtClean="0"/>
              <a:t>Finansinntekter – avkastning, renteinntekter, aksjeutbytte og benyttelse av fond (disposisjonsfond og bundne driftsfond)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85773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Utgifter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23970"/>
              </p:ext>
            </p:extLst>
          </p:nvPr>
        </p:nvGraphicFramePr>
        <p:xfrm>
          <a:off x="107504" y="1417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08059"/>
              </p:ext>
            </p:extLst>
          </p:nvPr>
        </p:nvGraphicFramePr>
        <p:xfrm>
          <a:off x="4594808" y="1417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724970"/>
              </p:ext>
            </p:extLst>
          </p:nvPr>
        </p:nvGraphicFramePr>
        <p:xfrm>
          <a:off x="899592" y="4365104"/>
          <a:ext cx="7560840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350"/>
                <a:gridCol w="1052098"/>
                <a:gridCol w="1052098"/>
                <a:gridCol w="1052098"/>
                <a:gridCol w="1052098"/>
                <a:gridCol w="1052098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Lønns og sosiale utgifter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251 928 451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272 737 519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271 964 458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271 340 795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270 558 430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Kjøp av varer og tjenester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97 430 068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107 587 173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107 995 985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108 670 916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109 298 383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Overføringer fra kommunen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18 111 407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19 700 168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19 600 168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19 600 168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19 600 168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Finansutgifter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42 831 891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47 670 344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50 705 106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52 323 128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53 616 290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6704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 av Frøya kommune">
  <a:themeElements>
    <a:clrScheme name="Presentasjon av Frøya kommune 11">
      <a:dk1>
        <a:srgbClr val="000000"/>
      </a:dk1>
      <a:lt1>
        <a:srgbClr val="FFFFFF"/>
      </a:lt1>
      <a:dk2>
        <a:srgbClr val="000000"/>
      </a:dk2>
      <a:lt2>
        <a:srgbClr val="6699FF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Presentasjon av Frøya kommun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sjon av Frøya kommun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 av Frøya kommun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 av Frøya kommun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 av Frøya kommune 10">
        <a:dk1>
          <a:srgbClr val="000000"/>
        </a:dk1>
        <a:lt1>
          <a:srgbClr val="6699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B8CA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 av Frøya kommune 11">
        <a:dk1>
          <a:srgbClr val="000000"/>
        </a:dk1>
        <a:lt1>
          <a:srgbClr val="FFFFFF"/>
        </a:lt1>
        <a:dk2>
          <a:srgbClr val="000000"/>
        </a:dk2>
        <a:lt2>
          <a:srgbClr val="6699FF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Frøya kommune</Template>
  <TotalTime>6655</TotalTime>
  <Words>3127</Words>
  <Application>Microsoft Office PowerPoint</Application>
  <PresentationFormat>Skjermfremvisning (4:3)</PresentationFormat>
  <Paragraphs>798</Paragraphs>
  <Slides>36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3" baseType="lpstr">
      <vt:lpstr>Arial</vt:lpstr>
      <vt:lpstr>Calibri</vt:lpstr>
      <vt:lpstr>Garamond</vt:lpstr>
      <vt:lpstr>Helvetica</vt:lpstr>
      <vt:lpstr>Times New Roman</vt:lpstr>
      <vt:lpstr>Wingdings</vt:lpstr>
      <vt:lpstr>Presentasjon av Frøya kommune</vt:lpstr>
      <vt:lpstr>BUDSJETT 2018  Handlingsplanperioden 2018-2021</vt:lpstr>
      <vt:lpstr>Rammebetingelser</vt:lpstr>
      <vt:lpstr>Rammebetingelser</vt:lpstr>
      <vt:lpstr>Rammebetingelser</vt:lpstr>
      <vt:lpstr>Frie inntekter</vt:lpstr>
      <vt:lpstr>Frie inntekter</vt:lpstr>
      <vt:lpstr>Øvrige inntekter</vt:lpstr>
      <vt:lpstr>Øvrige inntekter</vt:lpstr>
      <vt:lpstr>Utgifter</vt:lpstr>
      <vt:lpstr>Utgifter</vt:lpstr>
      <vt:lpstr>Lånegjeld</vt:lpstr>
      <vt:lpstr>Grov kalkyle for Morgendagens omsorg fra Rambøll AS viser følgende:</vt:lpstr>
      <vt:lpstr>Morgendagens omsorg</vt:lpstr>
      <vt:lpstr>Årsverksutvikling 2017-2018</vt:lpstr>
      <vt:lpstr>Årsverksutvikling 2017-2018</vt:lpstr>
      <vt:lpstr>Rammeområde rådmannen fellestjenester</vt:lpstr>
      <vt:lpstr>Rammeområde rådmannen fellestjenester</vt:lpstr>
      <vt:lpstr>Rammeområde rådmannen fellestjenester</vt:lpstr>
      <vt:lpstr>Rammeområde oppvekst</vt:lpstr>
      <vt:lpstr>Rammeområde oppvekst</vt:lpstr>
      <vt:lpstr>Rammeområde oppvekst</vt:lpstr>
      <vt:lpstr>Rammeområdet helse og mestring</vt:lpstr>
      <vt:lpstr>Rammeområdet helse og mestring</vt:lpstr>
      <vt:lpstr>Rammeområde kultur og idrett</vt:lpstr>
      <vt:lpstr>Rammeområde kultur og idrett</vt:lpstr>
      <vt:lpstr>Rammeområde teknisk</vt:lpstr>
      <vt:lpstr>Rammeområde teknisk</vt:lpstr>
      <vt:lpstr>Foreslåtte nye tiltak for 2018 og økonomiplanperioden</vt:lpstr>
      <vt:lpstr>Andre tiltak som tidligere er vedtatt og foreslås videreført fra 2017 til 2018 </vt:lpstr>
      <vt:lpstr>Investeringer</vt:lpstr>
      <vt:lpstr>Investeringer</vt:lpstr>
      <vt:lpstr>Investeringer</vt:lpstr>
      <vt:lpstr>Investeringer</vt:lpstr>
      <vt:lpstr>Investeringer</vt:lpstr>
      <vt:lpstr>Sum investeringer i økonomiperioden</vt:lpstr>
      <vt:lpstr>  Takk for oppmerksomheten!</vt:lpstr>
    </vt:vector>
  </TitlesOfParts>
  <Company>Frøya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FRØYA KOMMUNE</dc:title>
  <dc:creator>mno</dc:creator>
  <cp:lastModifiedBy>Thomas Sandvik</cp:lastModifiedBy>
  <cp:revision>459</cp:revision>
  <cp:lastPrinted>2017-11-20T14:59:18Z</cp:lastPrinted>
  <dcterms:created xsi:type="dcterms:W3CDTF">2006-11-07T08:06:40Z</dcterms:created>
  <dcterms:modified xsi:type="dcterms:W3CDTF">2017-11-23T09:50:06Z</dcterms:modified>
</cp:coreProperties>
</file>