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3" r:id="rId5"/>
    <p:sldId id="269" r:id="rId6"/>
    <p:sldId id="265" r:id="rId7"/>
    <p:sldId id="272" r:id="rId8"/>
    <p:sldId id="273" r:id="rId9"/>
    <p:sldId id="270" r:id="rId10"/>
    <p:sldId id="274" r:id="rId11"/>
    <p:sldId id="266" r:id="rId12"/>
    <p:sldId id="27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F78A1-45C4-48CF-A4B8-C4EB5E562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1D49F4C-8AFD-4876-B54C-8E1D5B15B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76C44A-0D93-47DF-9C91-4CF32CE3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A04701-BAE8-4EED-B47F-489E2608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8E08A9-F91B-435C-8E0A-55C7767F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2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1CC3CF-B26B-4C04-87BE-718856EB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FC090A0-DACC-468C-9C57-04629C98D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77350C-4B09-4904-905F-A40AE268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6B69B7-C8DB-4BD0-BCFE-30C0E056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8B52B1-902F-4724-9BD6-04052A95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00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CBAE1C3-92A3-465C-B24D-BD7ED1B9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84724AE-7B91-4E97-8B88-17AF80272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7AF5F8-6449-4447-9454-1A33C1BF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A83AD5-6A97-45CF-9604-850E5B71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661E19-5FCB-4E84-932D-102C413A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58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E69933-5963-414B-B061-1A1E2261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50CCDD-2C3B-42B9-A327-E51CD305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21F3AA-9449-4E70-A686-9DC63047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E81524-12A0-48D5-AB88-447AD3DF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C29751-E92A-4AB9-A3EA-01BBE8FF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6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97E37E-1C65-4818-A09E-F7CBFB08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AB3321-3BD1-461F-8C18-17FA51B5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E969E0-2142-4690-B1AA-A36599BD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374106-3681-42C2-AD0C-A6FDADCC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BC5A9C-224F-40BF-96DB-85D76276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3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9E36C-640E-42C4-B27E-A7B42C16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D8AC50-5407-4A49-B773-A95680C3A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CC2EA3-F542-4C09-9B13-5BF91582E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0EF7DA-2215-4935-9D6F-475E544C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0F98D4-AF90-4203-9C78-B7BFE527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DD8AFF-9796-4C69-8484-68006C98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03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AC637-415F-412B-BC30-65BE7757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1F29DA-3CF8-472B-BDB8-5FE6481C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2DDF26-3B72-4B6B-9F8F-CC9F7FC3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81ECA1-9C6D-4440-9602-09841BCF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39A19DE-D8A3-4B48-9F21-2CD395F5F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56E13F9-A1E8-4778-B75D-083017D6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B0E1CC4-ABE6-42AA-9997-30FC7AE0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1927F7-B8DF-4D0C-96A3-90489FA2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13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4DDDF-4A5A-4CA8-AB0C-5FCD2BF5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A872351-5CF6-4BD7-A878-DBA9B541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16E037-2E41-41AC-976C-7C6AB71E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7753B9-301D-4D97-93CA-B566D4B5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6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270976C-5060-4D70-9F0B-D3492306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3D915C-BBAC-4CBD-BDBE-7256ACCE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A355FE-7549-4B1E-8ED7-424F0CE9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05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DEC65-5E1A-4247-9CAA-69978F66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72036F-CE31-484A-8740-22922A35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0D2E499-B8DF-4E1F-A28A-6EDC5229F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7BB12C-8F44-424E-ADED-75EB6DF9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A251FF7-8A28-47A2-9507-80D49F63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A8D6C5-8FB6-41EA-8AB8-1859EAA9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0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8D930A-5C4A-463B-BF92-0295B5E5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137AC1C-C886-46D5-A17A-8D83EC102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664F00-D26C-42A0-960C-05B748E0B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5E7523C-0EC7-47AB-B053-A62EFFC2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020600-7141-4876-B0ED-EB6187C3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8AC3BA-556B-43D0-9B2C-F24385B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7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748E8FC-F6C2-4B65-B14C-2D09A98D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998DAA-E491-45A5-8308-F9DD242C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F1144A-6A1F-4C50-8CA1-4FAED932D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3F1A-4E1F-4679-8001-C56F6F7356DA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A5BBC5-3D3E-4EB4-A096-A82D6356D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0884BC-B571-4CF9-8A4D-00020663F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C57F-05DE-401E-9BE4-034A95ECE3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6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8249E-55AE-48AC-84EB-374799BF9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Informasjonsmøte 01.11.2021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4D22A61-D077-4875-8095-50915A738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Opprydding i spredt avløp, Sjønhalsen</a:t>
            </a:r>
          </a:p>
        </p:txBody>
      </p:sp>
    </p:spTree>
    <p:extLst>
      <p:ext uri="{BB962C8B-B14F-4D97-AF65-F5344CB8AC3E}">
        <p14:creationId xmlns:p14="http://schemas.microsoft.com/office/powerpoint/2010/main" val="386066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7534D-1F97-46C8-ABED-A6DC6D3A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Tilskuddsordninger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4E7469-07F4-40E2-BD1C-98051822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Saksfremlegg skal leveres for førstkommende HOAT 14.10.2021 og forhåpentligvis i kommunestyret 21.10.2021</a:t>
            </a:r>
          </a:p>
          <a:p>
            <a:r>
              <a:rPr lang="nb-NO" dirty="0"/>
              <a:t>Vil tre i kraft fra 01.01.2021, altså vil det være mulig å søke om å få etterbetalt hvis søknad godkjennes. </a:t>
            </a:r>
          </a:p>
          <a:p>
            <a:r>
              <a:rPr lang="nb-NO" dirty="0"/>
              <a:t>Gjelder for økonomisk vanskeligstilte. </a:t>
            </a:r>
          </a:p>
          <a:p>
            <a:pPr marL="0" indent="0">
              <a:buNone/>
            </a:pPr>
            <a:r>
              <a:rPr lang="nb-NO" dirty="0"/>
              <a:t>	- Kun boliger</a:t>
            </a:r>
          </a:p>
          <a:p>
            <a:pPr marL="0" indent="0">
              <a:buNone/>
            </a:pPr>
            <a:r>
              <a:rPr lang="nb-NO" dirty="0"/>
              <a:t>	- Vurdering av NAV og virksomhetene for avløp</a:t>
            </a:r>
          </a:p>
          <a:p>
            <a:r>
              <a:rPr lang="nb-NO" dirty="0"/>
              <a:t>Kan få startlån for 25 - 60% av etableringskostnaden. </a:t>
            </a:r>
            <a:br>
              <a:rPr lang="nb-N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8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63A07F-D4C7-4B20-B53F-1E7712AB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9" y="29995"/>
            <a:ext cx="10515600" cy="1325563"/>
          </a:xfrm>
        </p:spPr>
        <p:txBody>
          <a:bodyPr/>
          <a:lstStyle/>
          <a:p>
            <a:r>
              <a:rPr lang="nb-NO" dirty="0"/>
              <a:t>Saksgang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E8D339-ADEC-4E25-93AB-CB3D6557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9" y="1355558"/>
            <a:ext cx="11518232" cy="5137317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rgbClr val="00B050"/>
                </a:solidFill>
              </a:rPr>
              <a:t>Informasjonsmøte</a:t>
            </a:r>
          </a:p>
          <a:p>
            <a:r>
              <a:rPr lang="nb-NO" dirty="0"/>
              <a:t>Varsel om pålegg</a:t>
            </a:r>
          </a:p>
          <a:p>
            <a:r>
              <a:rPr lang="nb-NO" dirty="0"/>
              <a:t>Pålegg med frist (ca. 2 år)</a:t>
            </a:r>
          </a:p>
          <a:p>
            <a:pPr lvl="1"/>
            <a:r>
              <a:rPr lang="nb-NO" dirty="0"/>
              <a:t>Søknad om utslipp og tiltak</a:t>
            </a:r>
          </a:p>
          <a:p>
            <a:pPr lvl="1"/>
            <a:r>
              <a:rPr lang="nb-NO" dirty="0"/>
              <a:t>Søknad om ferdigattest</a:t>
            </a:r>
          </a:p>
          <a:p>
            <a:r>
              <a:rPr lang="nb-NO" dirty="0"/>
              <a:t>Hvis pålegg ikke følges</a:t>
            </a:r>
          </a:p>
          <a:p>
            <a:pPr lvl="1"/>
            <a:r>
              <a:rPr lang="nb-NO" dirty="0"/>
              <a:t>3mnd før frist utløper: Varsel om tvangsmulkt</a:t>
            </a:r>
          </a:p>
          <a:p>
            <a:pPr lvl="1"/>
            <a:r>
              <a:rPr lang="nb-NO" dirty="0"/>
              <a:t>Ved utgått frist: Tvangsmulkt (engangsbeløp og løpende mulkt inntil kravet er oppfulgt. </a:t>
            </a:r>
          </a:p>
          <a:p>
            <a:r>
              <a:rPr lang="nb-NO" dirty="0"/>
              <a:t>Ved tilfeller der eier av eiendom ikke etterkommer kravet etter at det er utstedt tvangsmulkt vil kommunen måtte etablere løsning på eiers regning. </a:t>
            </a:r>
          </a:p>
          <a:p>
            <a:pPr lvl="1"/>
            <a:r>
              <a:rPr lang="nb-NO" dirty="0"/>
              <a:t>Kommunen vil etablere billigste løsning som klarer utslippskravet. Dette kan bety anlegg som er over tid er dyrere i drift. Anleggseier vil også kunne bli fakturert for ekstra saksgang/medgått tid, juridisk bistand mm.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352E4F3-9242-4E46-A78F-00AC3D6AB4AA}"/>
              </a:ext>
            </a:extLst>
          </p:cNvPr>
          <p:cNvSpPr txBox="1"/>
          <p:nvPr/>
        </p:nvSpPr>
        <p:spPr>
          <a:xfrm>
            <a:off x="5911516" y="1355558"/>
            <a:ext cx="522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- Område som vil få pålegg om utbedring er indre deler av Sjønhalsen. </a:t>
            </a:r>
            <a:br>
              <a:rPr lang="nb-NO" b="1" dirty="0"/>
            </a:br>
            <a:r>
              <a:rPr lang="nb-NO" b="1" dirty="0"/>
              <a:t>- HOAT skal ta stilling til pålegg av Skjelvika ved neste møte eller i desember.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03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4D460AE5-82D5-4444-BF23-AEABF413F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770" y="1816069"/>
            <a:ext cx="6857230" cy="5041931"/>
          </a:xfrm>
          <a:prstGeom prst="rect">
            <a:avLst/>
          </a:prstGeom>
        </p:spPr>
      </p:pic>
      <p:pic>
        <p:nvPicPr>
          <p:cNvPr id="11" name="Plassholder for innhold 3">
            <a:extLst>
              <a:ext uri="{FF2B5EF4-FFF2-40B4-BE49-F238E27FC236}">
                <a16:creationId xmlns:a16="http://schemas.microsoft.com/office/drawing/2014/main" id="{EE275E0B-2F87-4DD5-9D29-2E10016D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95372"/>
            <a:ext cx="5334770" cy="426262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FE93146-E06E-4DCF-B25C-D4D4916CF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124" y="289160"/>
            <a:ext cx="7236876" cy="117067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09F6E39-057D-4EF8-B19F-0074F45CEB55}"/>
              </a:ext>
            </a:extLst>
          </p:cNvPr>
          <p:cNvSpPr txBox="1"/>
          <p:nvPr/>
        </p:nvSpPr>
        <p:spPr>
          <a:xfrm>
            <a:off x="1147011" y="713874"/>
            <a:ext cx="197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Diskusjon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118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267ED1-C5F1-451F-865D-10BAFDE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90" y="854410"/>
            <a:ext cx="10515600" cy="1325563"/>
          </a:xfrm>
        </p:spPr>
        <p:txBody>
          <a:bodyPr/>
          <a:lstStyle/>
          <a:p>
            <a:r>
              <a:rPr lang="nb-NO" dirty="0"/>
              <a:t>Kommunens representanter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CCEF3C-C97C-4AD4-A1FE-53ECE9B3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4367"/>
            <a:ext cx="10515600" cy="4351338"/>
          </a:xfrm>
        </p:spPr>
        <p:txBody>
          <a:bodyPr/>
          <a:lstStyle/>
          <a:p>
            <a:r>
              <a:rPr lang="nb-NO" dirty="0"/>
              <a:t>Endre Aaen, VA-ingeniør for spredt avløp, virksomhet Plan, miljø og forvaltning</a:t>
            </a:r>
          </a:p>
          <a:p>
            <a:r>
              <a:rPr lang="nb-NO" dirty="0"/>
              <a:t>Bjørnar Grytvik, Virksomhetsleder, Vann, avløp og renovasjon (VAR)</a:t>
            </a:r>
          </a:p>
        </p:txBody>
      </p:sp>
    </p:spTree>
    <p:extLst>
      <p:ext uri="{BB962C8B-B14F-4D97-AF65-F5344CB8AC3E}">
        <p14:creationId xmlns:p14="http://schemas.microsoft.com/office/powerpoint/2010/main" val="219102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F9A177-1E60-431F-9816-3D987B02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6A0D7E-3B69-486E-8083-F6B3D9B6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00" y="1103918"/>
            <a:ext cx="7677379" cy="4650163"/>
          </a:xfrm>
        </p:spPr>
        <p:txBody>
          <a:bodyPr>
            <a:normAutofit fontScale="92500" lnSpcReduction="20000"/>
          </a:bodyPr>
          <a:lstStyle/>
          <a:p>
            <a:r>
              <a:rPr lang="nb-NO" sz="2400" dirty="0"/>
              <a:t>Frøya Kommune har iverksatt arbeide med opprydding i spredt avløp</a:t>
            </a:r>
          </a:p>
          <a:p>
            <a:r>
              <a:rPr lang="nb-NO" sz="2400" dirty="0"/>
              <a:t>Prioriterer områder med synlig forurensning og gode muligheter for felles løsninger</a:t>
            </a:r>
          </a:p>
          <a:p>
            <a:r>
              <a:rPr lang="nb-NO" sz="2400" dirty="0"/>
              <a:t>I 2017 ble alle avløpsanlegg på Frøya kartlagt. </a:t>
            </a:r>
          </a:p>
          <a:p>
            <a:r>
              <a:rPr lang="nb-NO" sz="2400" dirty="0"/>
              <a:t>Sjønhalsen er valgt som neste område for utbedring av avløpsanlegg. </a:t>
            </a:r>
            <a:br>
              <a:rPr lang="nb-NO" sz="2400" dirty="0"/>
            </a:br>
            <a:r>
              <a:rPr lang="nb-NO" sz="2400" dirty="0"/>
              <a:t>- mye alger inne i sundet</a:t>
            </a:r>
            <a:br>
              <a:rPr lang="nb-NO" sz="2400" dirty="0"/>
            </a:br>
            <a:r>
              <a:rPr lang="nb-NO" sz="2400" dirty="0"/>
              <a:t>- muligheter for felles løsninger</a:t>
            </a:r>
          </a:p>
          <a:p>
            <a:r>
              <a:rPr lang="nb-NO" sz="2400" dirty="0"/>
              <a:t>Varslet i Hovedutvalg for allmenne og tekniske tjenester (HOAT) 11.02.2021 og 12.10.2021</a:t>
            </a:r>
          </a:p>
          <a:p>
            <a:endParaRPr lang="nb-NO" sz="2400" dirty="0"/>
          </a:p>
          <a:p>
            <a:r>
              <a:rPr lang="nb-NO" sz="2400" dirty="0"/>
              <a:t>Arbeidet ved Sjønhalsen har vert utsatt siden mars </a:t>
            </a:r>
            <a:r>
              <a:rPr lang="nb-NO" sz="2400" dirty="0" err="1"/>
              <a:t>pga</a:t>
            </a:r>
            <a:r>
              <a:rPr lang="nb-NO" sz="2400" dirty="0"/>
              <a:t> </a:t>
            </a:r>
            <a:r>
              <a:rPr lang="nb-NO" sz="2400" dirty="0" err="1"/>
              <a:t>kovid</a:t>
            </a:r>
            <a:r>
              <a:rPr lang="nb-NO" sz="2400" dirty="0"/>
              <a:t> 19 - ønsket å avholde informasjonsmøte i forkant av eventuelle pålegg. </a:t>
            </a:r>
          </a:p>
        </p:txBody>
      </p:sp>
    </p:spTree>
    <p:extLst>
      <p:ext uri="{BB962C8B-B14F-4D97-AF65-F5344CB8AC3E}">
        <p14:creationId xmlns:p14="http://schemas.microsoft.com/office/powerpoint/2010/main" val="89525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BE57E1-F6D3-4981-87A6-502E1C70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Sjønhalsen som resipient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B29051-BDDE-4A86-A39E-243DA7C5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1" y="1744141"/>
            <a:ext cx="10515600" cy="4351338"/>
          </a:xfrm>
        </p:spPr>
        <p:txBody>
          <a:bodyPr/>
          <a:lstStyle/>
          <a:p>
            <a:r>
              <a:rPr lang="nb-NO" dirty="0"/>
              <a:t>Sjønhalsen anses som normal til følsom vannforekomst fra kommunen. – Dette gjelder spesialt de indre deler av Sjønhalsen og </a:t>
            </a:r>
            <a:r>
              <a:rPr lang="nb-NO" dirty="0" err="1"/>
              <a:t>Sjønhalsbotnen</a:t>
            </a:r>
            <a:r>
              <a:rPr lang="nb-NO" dirty="0"/>
              <a:t>.</a:t>
            </a:r>
          </a:p>
          <a:p>
            <a:r>
              <a:rPr lang="nb-NO" dirty="0"/>
              <a:t>Middels til dårlig vannutskiftning</a:t>
            </a:r>
          </a:p>
          <a:p>
            <a:r>
              <a:rPr lang="nb-NO" dirty="0"/>
              <a:t>Stor belastning</a:t>
            </a:r>
          </a:p>
          <a:p>
            <a:r>
              <a:rPr lang="nb-NO" dirty="0"/>
              <a:t>Mange enkeltanlegg, enkeltutslipp</a:t>
            </a:r>
          </a:p>
          <a:p>
            <a:r>
              <a:rPr lang="nb-NO" dirty="0"/>
              <a:t>Brukerinteresser: Fritidshavner ved Skjelvika, innløpet av Sjønhalsen og innløp av indre del. </a:t>
            </a:r>
          </a:p>
        </p:txBody>
      </p:sp>
    </p:spTree>
    <p:extLst>
      <p:ext uri="{BB962C8B-B14F-4D97-AF65-F5344CB8AC3E}">
        <p14:creationId xmlns:p14="http://schemas.microsoft.com/office/powerpoint/2010/main" val="256049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4DB575-EA5E-4A3F-B013-60CE5ABB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10515600" cy="1325563"/>
          </a:xfrm>
        </p:spPr>
        <p:txBody>
          <a:bodyPr/>
          <a:lstStyle/>
          <a:p>
            <a:r>
              <a:rPr lang="nb-NO" dirty="0"/>
              <a:t>Resipientvurdering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9EF08D8-B1A7-4AAA-B70E-298593D5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7066"/>
            <a:ext cx="5422232" cy="3904583"/>
          </a:xfrm>
          <a:prstGeom prst="rect">
            <a:avLst/>
          </a:prstGeom>
        </p:spPr>
      </p:pic>
      <p:pic>
        <p:nvPicPr>
          <p:cNvPr id="5" name="Picture 2" descr="https://lh3.googleusercontent.com/uUhEcQVAFFQ1jexyBq2wsw9PksK8hsmiCC61Ml_CBgAszDd-VSRBtrPNkYTEd19k7puLv0YXsulym5qP1gMWs1Gc6vDoIEDxhO2BUHOFTVK_Qij6N0YyeRJUdzbmANDDDOu8PX-gp1H6E7ohj6FOHWAInswrvqXrKBHpgLOuGDCmckBuYxzC-f2mLXhy-sy2lOMehc7L8z2DagwE7ra62DwUYlB1Asj8u08dcJISO1sAXnggVJxXGuVOdkSQnD9-5YKeH7MjmXQDZQTQFVr_guH5Es9efcECJU5ClmYNhjWvLuFkY9-rFBGImYogAPoiH3BydpM9d33QhmOZ82nb7x5KjbZHtm9OUIxjPXkeOOkT2SAiI1FYOs9ya4ybo3mY3EFo6hVNgIxuBrHTwVle0qfZ4w0jzMnvx4rO5t8UODL9QLKs7kzgEt5_7vjgGaUd8kbkHFjsEPZB3hMv1nx44li9fluWpYKYvoqMK_0b0ezrmm9FShd2Y5JM_9t0QkiTkEUyYMe6JAHnoL3Dmqbs_BSSw5XXc1nvOU37hHXjdw9f4n-LWlHnthokblNyYDSetW6gPpRCwCDIg-_psU2L9JfmhI16aYmrMLaxRLy4V6ej4ALk1-LVqs85VDpZi2O32IfheV6-Nd4XmUV2iDaf38NQYseYwpzGEaWSGHexDZpzDbuY2QaRmFptFeF6lVsUIErx3xMeLvGwMTo5zEYktlo=w1426-h1057-no?authuser=0">
            <a:extLst>
              <a:ext uri="{FF2B5EF4-FFF2-40B4-BE49-F238E27FC236}">
                <a16:creationId xmlns:a16="http://schemas.microsoft.com/office/drawing/2014/main" id="{2B3F189C-ABC9-4D6A-AD7B-845C8F72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2" y="1846264"/>
            <a:ext cx="6769768" cy="50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0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CF5561-F457-4424-99C3-B61BFAAF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0"/>
            <a:ext cx="10515600" cy="1325563"/>
          </a:xfrm>
        </p:spPr>
        <p:txBody>
          <a:bodyPr/>
          <a:lstStyle/>
          <a:p>
            <a:r>
              <a:rPr lang="nb-NO" dirty="0"/>
              <a:t>Rensekrav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07DF5B-FAFC-496D-8457-658493CC5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087464"/>
            <a:ext cx="10222832" cy="2762641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Vurderingskriterier</a:t>
            </a:r>
          </a:p>
          <a:p>
            <a:pPr lvl="1"/>
            <a:r>
              <a:rPr lang="nb-NO" dirty="0"/>
              <a:t>Skal behandles med tanke på langtidsperspektiv</a:t>
            </a:r>
          </a:p>
          <a:p>
            <a:pPr lvl="1"/>
            <a:r>
              <a:rPr lang="nb-NO" dirty="0"/>
              <a:t>Viktige kriterier</a:t>
            </a:r>
            <a:br>
              <a:rPr lang="nb-NO" dirty="0"/>
            </a:br>
            <a:r>
              <a:rPr lang="nb-NO" dirty="0"/>
              <a:t>	Total belastning</a:t>
            </a:r>
            <a:br>
              <a:rPr lang="nb-NO" dirty="0"/>
            </a:br>
            <a:r>
              <a:rPr lang="nb-NO" dirty="0"/>
              <a:t>	Hydrauliske forhold (Vannutskiftning, terskler, bassenger)</a:t>
            </a:r>
            <a:br>
              <a:rPr lang="nb-NO" dirty="0"/>
            </a:br>
            <a:r>
              <a:rPr lang="nb-NO" dirty="0"/>
              <a:t>	Brukerinteresser</a:t>
            </a:r>
            <a:br>
              <a:rPr lang="nb-NO" dirty="0"/>
            </a:br>
            <a:r>
              <a:rPr lang="nb-NO" dirty="0"/>
              <a:t>	Økologisk tilstand/Vannkjemi (eutrofi, artsmangfold, naturtyper</a:t>
            </a:r>
          </a:p>
          <a:p>
            <a:r>
              <a:rPr lang="nb-NO" dirty="0"/>
              <a:t>Rensekravene settes ut ifra sentral forurensningsforskrift </a:t>
            </a:r>
            <a:r>
              <a:rPr lang="nb-NO" dirty="0" err="1"/>
              <a:t>kap</a:t>
            </a:r>
            <a:r>
              <a:rPr lang="nb-NO" dirty="0"/>
              <a:t> 12 eller 13 (&gt;50pe)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5BA0A1-9EF8-481F-86A6-0FBADB79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38" y="3545305"/>
            <a:ext cx="6916006" cy="32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E75248-4860-4451-B5C9-400CADF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Mulige løsninger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A882DB-33C2-4452-9EAB-213EE0CB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Det skal etableres et større renseanlegg ved Reguleringsplan </a:t>
            </a:r>
            <a:br>
              <a:rPr lang="en-US" dirty="0"/>
            </a:br>
            <a:r>
              <a:rPr lang="nb-NO" dirty="0"/>
              <a:t>planid</a:t>
            </a:r>
            <a:r>
              <a:rPr lang="en-US" dirty="0"/>
              <a:t>: 1620201708</a:t>
            </a:r>
          </a:p>
          <a:p>
            <a:r>
              <a:rPr lang="nb-NO" dirty="0"/>
              <a:t>Anlegget skal</a:t>
            </a:r>
            <a:r>
              <a:rPr lang="en-US" dirty="0"/>
              <a:t> </a:t>
            </a:r>
            <a:r>
              <a:rPr lang="nb-NO" dirty="0"/>
              <a:t>overtas</a:t>
            </a:r>
            <a:r>
              <a:rPr lang="en-US" dirty="0"/>
              <a:t> av </a:t>
            </a:r>
            <a:r>
              <a:rPr lang="nb-NO" dirty="0"/>
              <a:t>kommunen</a:t>
            </a:r>
            <a:r>
              <a:rPr lang="en-US" dirty="0"/>
              <a:t> </a:t>
            </a:r>
            <a:r>
              <a:rPr lang="nb-NO" dirty="0"/>
              <a:t>når</a:t>
            </a:r>
            <a:r>
              <a:rPr lang="en-US" dirty="0"/>
              <a:t> det </a:t>
            </a:r>
            <a:r>
              <a:rPr lang="nb-NO" dirty="0"/>
              <a:t>er</a:t>
            </a:r>
            <a:r>
              <a:rPr lang="en-US" dirty="0"/>
              <a:t> </a:t>
            </a:r>
            <a:r>
              <a:rPr lang="nb-NO" dirty="0"/>
              <a:t>flere</a:t>
            </a:r>
            <a:r>
              <a:rPr lang="en-US" dirty="0"/>
              <a:t> </a:t>
            </a:r>
            <a:r>
              <a:rPr lang="nb-NO" dirty="0"/>
              <a:t>enn</a:t>
            </a:r>
            <a:r>
              <a:rPr lang="en-US" dirty="0"/>
              <a:t> 10 </a:t>
            </a:r>
            <a:r>
              <a:rPr lang="nb-NO" dirty="0"/>
              <a:t>enheter</a:t>
            </a:r>
            <a:r>
              <a:rPr lang="en-US" dirty="0"/>
              <a:t> </a:t>
            </a:r>
            <a:r>
              <a:rPr lang="en-US" dirty="0" err="1"/>
              <a:t>tilknyttet</a:t>
            </a:r>
            <a:r>
              <a:rPr lang="en-US" dirty="0"/>
              <a:t>. </a:t>
            </a:r>
          </a:p>
          <a:p>
            <a:pPr lvl="1"/>
            <a:r>
              <a:rPr lang="nb-NO" dirty="0"/>
              <a:t>D</a:t>
            </a:r>
            <a:r>
              <a:rPr lang="en-US" dirty="0"/>
              <a:t>et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planlagt</a:t>
            </a:r>
            <a:r>
              <a:rPr lang="en-US" dirty="0"/>
              <a:t> </a:t>
            </a:r>
            <a:r>
              <a:rPr lang="en-US" dirty="0" err="1"/>
              <a:t>kommunal</a:t>
            </a:r>
            <a:r>
              <a:rPr lang="en-US" dirty="0"/>
              <a:t> </a:t>
            </a:r>
            <a:r>
              <a:rPr lang="en-US" dirty="0" err="1"/>
              <a:t>utvidelse</a:t>
            </a:r>
            <a:r>
              <a:rPr lang="en-US" dirty="0"/>
              <a:t> av </a:t>
            </a:r>
            <a:r>
              <a:rPr lang="en-US" dirty="0" err="1"/>
              <a:t>anlegget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ferdigstillelse</a:t>
            </a:r>
            <a:r>
              <a:rPr lang="en-US" dirty="0"/>
              <a:t>. </a:t>
            </a:r>
          </a:p>
          <a:p>
            <a:r>
              <a:rPr lang="nb-NO" dirty="0"/>
              <a:t>K</a:t>
            </a:r>
            <a:r>
              <a:rPr lang="en-US" dirty="0" err="1"/>
              <a:t>ommunen</a:t>
            </a:r>
            <a:r>
              <a:rPr lang="en-US" dirty="0"/>
              <a:t> har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ønske</a:t>
            </a:r>
            <a:r>
              <a:rPr lang="en-US" dirty="0"/>
              <a:t> at </a:t>
            </a:r>
            <a:r>
              <a:rPr lang="en-US" dirty="0" err="1"/>
              <a:t>flest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Frøya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tilkoblet</a:t>
            </a:r>
            <a:r>
              <a:rPr lang="en-US" dirty="0"/>
              <a:t> </a:t>
            </a:r>
            <a:r>
              <a:rPr lang="en-US" dirty="0" err="1"/>
              <a:t>kommunale</a:t>
            </a:r>
            <a:r>
              <a:rPr lang="en-US" dirty="0"/>
              <a:t> </a:t>
            </a:r>
            <a:r>
              <a:rPr lang="en-US" dirty="0" err="1"/>
              <a:t>anlegg</a:t>
            </a:r>
            <a:r>
              <a:rPr lang="en-US" dirty="0"/>
              <a:t>. </a:t>
            </a:r>
          </a:p>
          <a:p>
            <a:r>
              <a:rPr lang="nb-NO" dirty="0"/>
              <a:t>K</a:t>
            </a:r>
            <a:r>
              <a:rPr lang="en-US" dirty="0" err="1"/>
              <a:t>ommunen</a:t>
            </a:r>
            <a:r>
              <a:rPr lang="en-US" dirty="0"/>
              <a:t> har vert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samtaler</a:t>
            </a:r>
            <a:r>
              <a:rPr lang="en-US" dirty="0"/>
              <a:t> med </a:t>
            </a:r>
            <a:r>
              <a:rPr lang="en-US" dirty="0" err="1"/>
              <a:t>utbygger</a:t>
            </a:r>
            <a:r>
              <a:rPr lang="en-US" dirty="0"/>
              <a:t> om </a:t>
            </a:r>
            <a:r>
              <a:rPr lang="en-US" dirty="0" err="1"/>
              <a:t>mulighet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ptivat</a:t>
            </a:r>
            <a:r>
              <a:rPr lang="en-US" dirty="0"/>
              <a:t> </a:t>
            </a:r>
            <a:r>
              <a:rPr lang="en-US" dirty="0" err="1"/>
              <a:t>tilknytning</a:t>
            </a:r>
            <a:endParaRPr lang="en-US" dirty="0"/>
          </a:p>
          <a:p>
            <a:pPr lvl="1"/>
            <a:r>
              <a:rPr lang="nb-NO" dirty="0"/>
              <a:t>P</a:t>
            </a:r>
            <a:r>
              <a:rPr lang="en-US" dirty="0" err="1"/>
              <a:t>ositive</a:t>
            </a:r>
            <a:r>
              <a:rPr lang="en-US" dirty="0"/>
              <a:t> </a:t>
            </a:r>
            <a:r>
              <a:rPr lang="en-US" dirty="0" err="1"/>
              <a:t>samtaler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81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75BFE-5B32-42D1-89D8-B788D147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Foreslått trase for tilkobling til renseanlegg ved reguleringsplan</a:t>
            </a:r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CE1EB07-3BDE-4C6A-BEB4-F781733D1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37" y="1825624"/>
            <a:ext cx="6252159" cy="49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DF9E3-75D1-4ED6-9806-E35D5809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" y="-222159"/>
            <a:ext cx="10515600" cy="1325563"/>
          </a:xfrm>
        </p:spPr>
        <p:txBody>
          <a:bodyPr/>
          <a:lstStyle/>
          <a:p>
            <a:r>
              <a:rPr lang="nb-NO" dirty="0"/>
              <a:t>Kostnader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65EB46-E5E7-4420-B95A-79848776D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874917"/>
            <a:ext cx="4752474" cy="5910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Tilkobling til </a:t>
            </a:r>
            <a:r>
              <a:rPr lang="nb-NO" sz="2400" dirty="0" err="1"/>
              <a:t>reg.plan</a:t>
            </a:r>
            <a:endParaRPr lang="nb-NO" sz="2400" dirty="0"/>
          </a:p>
          <a:p>
            <a:r>
              <a:rPr lang="nb-NO" sz="2400" dirty="0"/>
              <a:t>Kostnadsestimat: </a:t>
            </a:r>
            <a:br>
              <a:rPr lang="nb-NO" sz="2400" dirty="0"/>
            </a:br>
            <a:r>
              <a:rPr lang="nb-NO" sz="2400" dirty="0"/>
              <a:t>Skjelvika: kr. 60-80 000,-</a:t>
            </a:r>
            <a:br>
              <a:rPr lang="nb-NO" sz="2400" dirty="0"/>
            </a:br>
            <a:r>
              <a:rPr lang="nb-NO" sz="2400" dirty="0"/>
              <a:t>Sjønhalsen: kr. 90 -120 000,-</a:t>
            </a:r>
            <a:br>
              <a:rPr lang="nb-NO" sz="2400" dirty="0"/>
            </a:br>
            <a:r>
              <a:rPr lang="nb-NO" sz="2400" dirty="0"/>
              <a:t>Utbedring av ledningsnett, felles pumpekum og anleggsbidrag.</a:t>
            </a:r>
            <a:br>
              <a:rPr lang="nb-NO" sz="2400" dirty="0"/>
            </a:br>
            <a:r>
              <a:rPr lang="nb-NO" sz="2400" dirty="0"/>
              <a:t> + tilknytningsavgift</a:t>
            </a:r>
          </a:p>
          <a:p>
            <a:r>
              <a:rPr lang="nb-NO" sz="2400" dirty="0"/>
              <a:t>Drift: Kommunal avgift </a:t>
            </a:r>
            <a:r>
              <a:rPr lang="nb-NO" sz="2400" dirty="0" err="1"/>
              <a:t>ca</a:t>
            </a:r>
            <a:r>
              <a:rPr lang="nb-NO" sz="2400" dirty="0"/>
              <a:t> 7000kr per år</a:t>
            </a:r>
          </a:p>
          <a:p>
            <a:r>
              <a:rPr lang="nb-NO" sz="2400" dirty="0"/>
              <a:t>Uventede kostnader: drift av stikkledninger frem til kommunalt ledningsnett</a:t>
            </a:r>
          </a:p>
          <a:p>
            <a:r>
              <a:rPr lang="nb-NO" sz="2400" dirty="0"/>
              <a:t>Utbedring av anlegg dekkes av gebyr i hele kommunen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17C56C-51B0-4A77-AD23-9BEC5269B3CC}"/>
              </a:ext>
            </a:extLst>
          </p:cNvPr>
          <p:cNvSpPr txBox="1"/>
          <p:nvPr/>
        </p:nvSpPr>
        <p:spPr>
          <a:xfrm>
            <a:off x="5526505" y="690250"/>
            <a:ext cx="56949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/>
              <a:t>Etablering av mindre privat anlegg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Normalt vil kostnaden komme på rundt 80 000-180 000kr - avhengig av renseløsning og antall tilknyttede eiendommer.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Søknadskostnader kr 5 000-10 000 (avhengig av anleggsstørrelse)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Drift: Serviceavtale + slamtømming </a:t>
            </a:r>
            <a:br>
              <a:rPr lang="nb-NO" sz="2400" dirty="0"/>
            </a:br>
            <a:r>
              <a:rPr lang="nb-NO" sz="2400" dirty="0"/>
              <a:t>evt. drift av kloakklag og forløpende kostnader knyttet til drift kr. 5 000-7 000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Uventede kostnader: problemer med anlegg og evt. drift av stikkledninger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Ny investering ved endt levetid av anlegget (25-40 år) </a:t>
            </a:r>
          </a:p>
        </p:txBody>
      </p:sp>
    </p:spTree>
    <p:extLst>
      <p:ext uri="{BB962C8B-B14F-4D97-AF65-F5344CB8AC3E}">
        <p14:creationId xmlns:p14="http://schemas.microsoft.com/office/powerpoint/2010/main" val="42286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7859</TotalTime>
  <Words>373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Informasjonsmøte 01.11.2021</vt:lpstr>
      <vt:lpstr>Kommunens representanter</vt:lpstr>
      <vt:lpstr>Bakgrunn</vt:lpstr>
      <vt:lpstr>Vurdering av Sjønhalsen som resipient</vt:lpstr>
      <vt:lpstr>Resipientvurdering</vt:lpstr>
      <vt:lpstr>Rensekrav</vt:lpstr>
      <vt:lpstr>Mulige løsninger</vt:lpstr>
      <vt:lpstr>Foreslått trase for tilkobling til renseanlegg ved reguleringsplan</vt:lpstr>
      <vt:lpstr>Kostnader</vt:lpstr>
      <vt:lpstr>Tilskuddsordninger</vt:lpstr>
      <vt:lpstr>Saksgang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Endre Aaen</dc:creator>
  <cp:lastModifiedBy>Endre Aaen</cp:lastModifiedBy>
  <cp:revision>51</cp:revision>
  <dcterms:created xsi:type="dcterms:W3CDTF">2020-08-11T08:54:56Z</dcterms:created>
  <dcterms:modified xsi:type="dcterms:W3CDTF">2021-11-08T08:08:19Z</dcterms:modified>
</cp:coreProperties>
</file>